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3"/>
    <p:sldId id="292" r:id="rId4"/>
    <p:sldId id="293" r:id="rId5"/>
    <p:sldId id="294" r:id="rId6"/>
    <p:sldId id="312" r:id="rId7"/>
    <p:sldId id="296" r:id="rId8"/>
    <p:sldId id="303" r:id="rId9"/>
    <p:sldId id="313" r:id="rId10"/>
    <p:sldId id="295" r:id="rId11"/>
    <p:sldId id="297" r:id="rId12"/>
    <p:sldId id="298" r:id="rId13"/>
    <p:sldId id="299" r:id="rId14"/>
    <p:sldId id="300" r:id="rId15"/>
    <p:sldId id="304" r:id="rId16"/>
    <p:sldId id="314" r:id="rId17"/>
    <p:sldId id="301" r:id="rId18"/>
    <p:sldId id="302" r:id="rId19"/>
    <p:sldId id="305" r:id="rId20"/>
    <p:sldId id="307" r:id="rId21"/>
    <p:sldId id="308" r:id="rId22"/>
    <p:sldId id="311" r:id="rId23"/>
    <p:sldId id="310" r:id="rId24"/>
    <p:sldId id="315" r:id="rId25"/>
    <p:sldId id="306" r:id="rId26"/>
    <p:sldId id="316" r:id="rId27"/>
    <p:sldId id="309" r:id="rId28"/>
    <p:sldId id="281" r:id="rId29"/>
  </p:sldIdLst>
  <p:sldSz cx="12192000" cy="6858000"/>
  <p:notesSz cx="6858000" cy="9144000"/>
  <p:embeddedFontLst>
    <p:embeddedFont>
      <p:font typeface="DejaVu Math TeX Gyre" panose="02000503000000000000" charset="0"/>
      <p:regular r:id="rId35"/>
    </p:embeddedFont>
    <p:embeddedFont>
      <p:font typeface="等线" charset="0"/>
      <p:regular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xiaowen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3D20"/>
    <a:srgbClr val="D7D4D5"/>
    <a:srgbClr val="F1EDBC"/>
    <a:srgbClr val="F4CBC4"/>
    <a:srgbClr val="EECC9E"/>
    <a:srgbClr val="FDFCEC"/>
    <a:srgbClr val="DEC7BF"/>
    <a:srgbClr val="BE9C90"/>
    <a:srgbClr val="E0CDC6"/>
    <a:srgbClr val="D8A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-876" y="-96"/>
      </p:cViewPr>
      <p:guideLst>
        <p:guide orient="horz" pos="2142"/>
        <p:guide pos="37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15T20:18:13.902" idx="1">
    <p:pos x="7088" y="1076"/>
    <p:text>这里的同步异步网络和编程中的同步阻塞io和异步非阻塞io是两回事。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15T20:18:13.902" idx="1">
    <p:pos x="7088" y="1076"/>
    <p:text>这里的同步异步网络和编程中的同步阻塞io和异步非阻塞io是两回事。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7E2A6-B0D8-48B3-968C-EB044FFD9C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44F91-181C-41BA-BCB4-9421351953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EBAE16-7D86-438A-8CA7-EFA8581848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AA9CBD-BBB6-4AF0-8B1E-AB29AB08E9C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" y="2968283"/>
            <a:ext cx="3152473" cy="3889716"/>
          </a:xfrm>
          <a:custGeom>
            <a:avLst/>
            <a:gdLst>
              <a:gd name="connsiteX0" fmla="*/ 145946 w 3518489"/>
              <a:gd name="connsiteY0" fmla="*/ 1176 h 5130092"/>
              <a:gd name="connsiteX1" fmla="*/ 2739367 w 3518489"/>
              <a:gd name="connsiteY1" fmla="*/ 2246841 h 5130092"/>
              <a:gd name="connsiteX2" fmla="*/ 3493863 w 3518489"/>
              <a:gd name="connsiteY2" fmla="*/ 5025022 h 5130092"/>
              <a:gd name="connsiteX3" fmla="*/ 3518489 w 3518489"/>
              <a:gd name="connsiteY3" fmla="*/ 5130092 h 5130092"/>
              <a:gd name="connsiteX4" fmla="*/ 0 w 3518489"/>
              <a:gd name="connsiteY4" fmla="*/ 5130092 h 5130092"/>
              <a:gd name="connsiteX5" fmla="*/ 0 w 3518489"/>
              <a:gd name="connsiteY5" fmla="*/ 24744 h 5130092"/>
              <a:gd name="connsiteX6" fmla="*/ 55958 w 3518489"/>
              <a:gd name="connsiteY6" fmla="*/ 11378 h 5130092"/>
              <a:gd name="connsiteX7" fmla="*/ 145946 w 3518489"/>
              <a:gd name="connsiteY7" fmla="*/ 1176 h 51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18489" h="5130092">
                <a:moveTo>
                  <a:pt x="145946" y="1176"/>
                </a:moveTo>
                <a:cubicBezTo>
                  <a:pt x="1023631" y="-46428"/>
                  <a:pt x="2119695" y="1362592"/>
                  <a:pt x="2739367" y="2246841"/>
                </a:cubicBezTo>
                <a:cubicBezTo>
                  <a:pt x="3337670" y="3100599"/>
                  <a:pt x="3288932" y="4066119"/>
                  <a:pt x="3493863" y="5025022"/>
                </a:cubicBezTo>
                <a:lnTo>
                  <a:pt x="3518489" y="5130092"/>
                </a:lnTo>
                <a:lnTo>
                  <a:pt x="0" y="5130092"/>
                </a:lnTo>
                <a:lnTo>
                  <a:pt x="0" y="24744"/>
                </a:lnTo>
                <a:lnTo>
                  <a:pt x="55958" y="11378"/>
                </a:lnTo>
                <a:cubicBezTo>
                  <a:pt x="85675" y="6191"/>
                  <a:pt x="115681" y="2817"/>
                  <a:pt x="145946" y="1176"/>
                </a:cubicBezTo>
                <a:close/>
              </a:path>
            </a:pathLst>
          </a:custGeom>
          <a:solidFill>
            <a:srgbClr val="EEC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583680" y="3792142"/>
            <a:ext cx="5608321" cy="3065858"/>
          </a:xfrm>
          <a:custGeom>
            <a:avLst/>
            <a:gdLst>
              <a:gd name="connsiteX0" fmla="*/ 4155041 w 4354435"/>
              <a:gd name="connsiteY0" fmla="*/ 39 h 3065858"/>
              <a:gd name="connsiteX1" fmla="*/ 4271899 w 4354435"/>
              <a:gd name="connsiteY1" fmla="*/ 5311 h 3065858"/>
              <a:gd name="connsiteX2" fmla="*/ 4354435 w 4354435"/>
              <a:gd name="connsiteY2" fmla="*/ 19956 h 3065858"/>
              <a:gd name="connsiteX3" fmla="*/ 4354435 w 4354435"/>
              <a:gd name="connsiteY3" fmla="*/ 3065858 h 3065858"/>
              <a:gd name="connsiteX4" fmla="*/ 0 w 4354435"/>
              <a:gd name="connsiteY4" fmla="*/ 3065858 h 3065858"/>
              <a:gd name="connsiteX5" fmla="*/ 59647 w 4354435"/>
              <a:gd name="connsiteY5" fmla="*/ 2889036 h 3065858"/>
              <a:gd name="connsiteX6" fmla="*/ 418650 w 4354435"/>
              <a:gd name="connsiteY6" fmla="*/ 2227629 h 3065858"/>
              <a:gd name="connsiteX7" fmla="*/ 3771260 w 4354435"/>
              <a:gd name="connsiteY7" fmla="*/ 35696 h 3065858"/>
              <a:gd name="connsiteX8" fmla="*/ 4155041 w 4354435"/>
              <a:gd name="connsiteY8" fmla="*/ 39 h 306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4435" h="3065858">
                <a:moveTo>
                  <a:pt x="4155041" y="39"/>
                </a:moveTo>
                <a:cubicBezTo>
                  <a:pt x="4194627" y="-275"/>
                  <a:pt x="4233484" y="1269"/>
                  <a:pt x="4271899" y="5311"/>
                </a:cubicBezTo>
                <a:lnTo>
                  <a:pt x="4354435" y="19956"/>
                </a:lnTo>
                <a:lnTo>
                  <a:pt x="4354435" y="3065858"/>
                </a:lnTo>
                <a:lnTo>
                  <a:pt x="0" y="3065858"/>
                </a:lnTo>
                <a:lnTo>
                  <a:pt x="59647" y="2889036"/>
                </a:lnTo>
                <a:cubicBezTo>
                  <a:pt x="142308" y="2677262"/>
                  <a:pt x="262736" y="2453645"/>
                  <a:pt x="418650" y="2227629"/>
                </a:cubicBezTo>
                <a:cubicBezTo>
                  <a:pt x="834422" y="1624918"/>
                  <a:pt x="3398747" y="81183"/>
                  <a:pt x="3771260" y="35696"/>
                </a:cubicBezTo>
                <a:cubicBezTo>
                  <a:pt x="3910952" y="18638"/>
                  <a:pt x="4036281" y="981"/>
                  <a:pt x="4155041" y="39"/>
                </a:cubicBezTo>
                <a:close/>
              </a:path>
            </a:pathLst>
          </a:custGeom>
          <a:solidFill>
            <a:srgbClr val="D7D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8248748" y="0"/>
            <a:ext cx="3943252" cy="1618806"/>
          </a:xfrm>
          <a:custGeom>
            <a:avLst/>
            <a:gdLst>
              <a:gd name="connsiteX0" fmla="*/ 0 w 3943252"/>
              <a:gd name="connsiteY0" fmla="*/ 0 h 1618806"/>
              <a:gd name="connsiteX1" fmla="*/ 3943252 w 3943252"/>
              <a:gd name="connsiteY1" fmla="*/ 0 h 1618806"/>
              <a:gd name="connsiteX2" fmla="*/ 3943252 w 3943252"/>
              <a:gd name="connsiteY2" fmla="*/ 1332037 h 1618806"/>
              <a:gd name="connsiteX3" fmla="*/ 3870912 w 3943252"/>
              <a:gd name="connsiteY3" fmla="*/ 1367860 h 1618806"/>
              <a:gd name="connsiteX4" fmla="*/ 2100014 w 3943252"/>
              <a:gd name="connsiteY4" fmla="*/ 1540044 h 1618806"/>
              <a:gd name="connsiteX5" fmla="*/ 6129 w 3943252"/>
              <a:gd name="connsiteY5" fmla="*/ 16657 h 161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3252" h="1618806">
                <a:moveTo>
                  <a:pt x="0" y="0"/>
                </a:moveTo>
                <a:lnTo>
                  <a:pt x="3943252" y="0"/>
                </a:lnTo>
                <a:lnTo>
                  <a:pt x="3943252" y="1332037"/>
                </a:lnTo>
                <a:lnTo>
                  <a:pt x="3870912" y="1367860"/>
                </a:lnTo>
                <a:cubicBezTo>
                  <a:pt x="3373556" y="1594678"/>
                  <a:pt x="2643841" y="1704284"/>
                  <a:pt x="2100014" y="1540044"/>
                </a:cubicBezTo>
                <a:cubicBezTo>
                  <a:pt x="1510868" y="1362116"/>
                  <a:pt x="341372" y="738881"/>
                  <a:pt x="6129" y="16657"/>
                </a:cubicBezTo>
                <a:close/>
              </a:path>
            </a:pathLst>
          </a:cu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20991945">
            <a:off x="9970485" y="637260"/>
            <a:ext cx="1194822" cy="1491160"/>
          </a:xfrm>
          <a:custGeom>
            <a:avLst/>
            <a:gdLst>
              <a:gd name="connsiteX0" fmla="*/ 231006 w 1174282"/>
              <a:gd name="connsiteY0" fmla="*/ 0 h 1443789"/>
              <a:gd name="connsiteX1" fmla="*/ 1058779 w 1174282"/>
              <a:gd name="connsiteY1" fmla="*/ 86627 h 1443789"/>
              <a:gd name="connsiteX2" fmla="*/ 1174282 w 1174282"/>
              <a:gd name="connsiteY2" fmla="*/ 1443789 h 1443789"/>
              <a:gd name="connsiteX3" fmla="*/ 0 w 1174282"/>
              <a:gd name="connsiteY3" fmla="*/ 1241659 h 1443789"/>
              <a:gd name="connsiteX4" fmla="*/ 231006 w 1174282"/>
              <a:gd name="connsiteY4" fmla="*/ 0 h 1443789"/>
              <a:gd name="connsiteX0-1" fmla="*/ 231006 w 1257704"/>
              <a:gd name="connsiteY0-2" fmla="*/ 122490 h 1566279"/>
              <a:gd name="connsiteX1-3" fmla="*/ 1058779 w 1257704"/>
              <a:gd name="connsiteY1-4" fmla="*/ 209117 h 1566279"/>
              <a:gd name="connsiteX2-5" fmla="*/ 1174282 w 1257704"/>
              <a:gd name="connsiteY2-6" fmla="*/ 1566279 h 1566279"/>
              <a:gd name="connsiteX3-7" fmla="*/ 0 w 1257704"/>
              <a:gd name="connsiteY3-8" fmla="*/ 1364149 h 1566279"/>
              <a:gd name="connsiteX4-9" fmla="*/ 231006 w 1257704"/>
              <a:gd name="connsiteY4-10" fmla="*/ 122490 h 1566279"/>
              <a:gd name="connsiteX0-11" fmla="*/ 286061 w 1312759"/>
              <a:gd name="connsiteY0-12" fmla="*/ 122490 h 1566279"/>
              <a:gd name="connsiteX1-13" fmla="*/ 1113834 w 1312759"/>
              <a:gd name="connsiteY1-14" fmla="*/ 209117 h 1566279"/>
              <a:gd name="connsiteX2-15" fmla="*/ 1229337 w 1312759"/>
              <a:gd name="connsiteY2-16" fmla="*/ 1566279 h 1566279"/>
              <a:gd name="connsiteX3-17" fmla="*/ 55055 w 1312759"/>
              <a:gd name="connsiteY3-18" fmla="*/ 1364149 h 1566279"/>
              <a:gd name="connsiteX4-19" fmla="*/ 286061 w 1312759"/>
              <a:gd name="connsiteY4-20" fmla="*/ 122490 h 1566279"/>
              <a:gd name="connsiteX0-21" fmla="*/ 284767 w 1311465"/>
              <a:gd name="connsiteY0-22" fmla="*/ 155261 h 1599050"/>
              <a:gd name="connsiteX1-23" fmla="*/ 1112540 w 1311465"/>
              <a:gd name="connsiteY1-24" fmla="*/ 241888 h 1599050"/>
              <a:gd name="connsiteX2-25" fmla="*/ 1228043 w 1311465"/>
              <a:gd name="connsiteY2-26" fmla="*/ 1599050 h 1599050"/>
              <a:gd name="connsiteX3-27" fmla="*/ 53761 w 1311465"/>
              <a:gd name="connsiteY3-28" fmla="*/ 1396920 h 1599050"/>
              <a:gd name="connsiteX4-29" fmla="*/ 284767 w 1311465"/>
              <a:gd name="connsiteY4-30" fmla="*/ 155261 h 1599050"/>
              <a:gd name="connsiteX0-31" fmla="*/ 286061 w 1312759"/>
              <a:gd name="connsiteY0-32" fmla="*/ 122491 h 1566280"/>
              <a:gd name="connsiteX1-33" fmla="*/ 1113834 w 1312759"/>
              <a:gd name="connsiteY1-34" fmla="*/ 209118 h 1566280"/>
              <a:gd name="connsiteX2-35" fmla="*/ 1229337 w 1312759"/>
              <a:gd name="connsiteY2-36" fmla="*/ 1566280 h 1566280"/>
              <a:gd name="connsiteX3-37" fmla="*/ 55055 w 1312759"/>
              <a:gd name="connsiteY3-38" fmla="*/ 1364150 h 1566280"/>
              <a:gd name="connsiteX4-39" fmla="*/ 286061 w 1312759"/>
              <a:gd name="connsiteY4-40" fmla="*/ 122491 h 1566280"/>
              <a:gd name="connsiteX0-41" fmla="*/ 387270 w 1413968"/>
              <a:gd name="connsiteY0-42" fmla="*/ 122491 h 1566280"/>
              <a:gd name="connsiteX1-43" fmla="*/ 1215043 w 1413968"/>
              <a:gd name="connsiteY1-44" fmla="*/ 209118 h 1566280"/>
              <a:gd name="connsiteX2-45" fmla="*/ 1330546 w 1413968"/>
              <a:gd name="connsiteY2-46" fmla="*/ 1566280 h 1566280"/>
              <a:gd name="connsiteX3-47" fmla="*/ 156264 w 1413968"/>
              <a:gd name="connsiteY3-48" fmla="*/ 1364150 h 1566280"/>
              <a:gd name="connsiteX4-49" fmla="*/ 387270 w 1413968"/>
              <a:gd name="connsiteY4-50" fmla="*/ 122491 h 1566280"/>
              <a:gd name="connsiteX0-51" fmla="*/ 328547 w 1355245"/>
              <a:gd name="connsiteY0-52" fmla="*/ 122491 h 1592705"/>
              <a:gd name="connsiteX1-53" fmla="*/ 1156320 w 1355245"/>
              <a:gd name="connsiteY1-54" fmla="*/ 209118 h 1592705"/>
              <a:gd name="connsiteX2-55" fmla="*/ 1271823 w 1355245"/>
              <a:gd name="connsiteY2-56" fmla="*/ 1566280 h 1592705"/>
              <a:gd name="connsiteX3-57" fmla="*/ 97541 w 1355245"/>
              <a:gd name="connsiteY3-58" fmla="*/ 1364150 h 1592705"/>
              <a:gd name="connsiteX4-59" fmla="*/ 328547 w 1355245"/>
              <a:gd name="connsiteY4-60" fmla="*/ 122491 h 1592705"/>
              <a:gd name="connsiteX0-61" fmla="*/ 328547 w 1450783"/>
              <a:gd name="connsiteY0-62" fmla="*/ 122491 h 1592705"/>
              <a:gd name="connsiteX1-63" fmla="*/ 1156320 w 1450783"/>
              <a:gd name="connsiteY1-64" fmla="*/ 209118 h 1592705"/>
              <a:gd name="connsiteX2-65" fmla="*/ 1271823 w 1450783"/>
              <a:gd name="connsiteY2-66" fmla="*/ 1566280 h 1592705"/>
              <a:gd name="connsiteX3-67" fmla="*/ 97541 w 1450783"/>
              <a:gd name="connsiteY3-68" fmla="*/ 1364150 h 1592705"/>
              <a:gd name="connsiteX4-69" fmla="*/ 328547 w 1450783"/>
              <a:gd name="connsiteY4-70" fmla="*/ 122491 h 1592705"/>
              <a:gd name="connsiteX0-71" fmla="*/ 328547 w 1408005"/>
              <a:gd name="connsiteY0-72" fmla="*/ 122491 h 1757216"/>
              <a:gd name="connsiteX1-73" fmla="*/ 1156320 w 1408005"/>
              <a:gd name="connsiteY1-74" fmla="*/ 209118 h 1757216"/>
              <a:gd name="connsiteX2-75" fmla="*/ 1271823 w 1408005"/>
              <a:gd name="connsiteY2-76" fmla="*/ 1566280 h 1757216"/>
              <a:gd name="connsiteX3-77" fmla="*/ 97541 w 1408005"/>
              <a:gd name="connsiteY3-78" fmla="*/ 1364150 h 1757216"/>
              <a:gd name="connsiteX4-79" fmla="*/ 328547 w 1408005"/>
              <a:gd name="connsiteY4-80" fmla="*/ 122491 h 17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8005" h="1757216">
                <a:moveTo>
                  <a:pt x="328547" y="122491"/>
                </a:moveTo>
                <a:cubicBezTo>
                  <a:pt x="505010" y="-70014"/>
                  <a:pt x="999107" y="-31513"/>
                  <a:pt x="1156320" y="209118"/>
                </a:cubicBezTo>
                <a:cubicBezTo>
                  <a:pt x="1313533" y="449749"/>
                  <a:pt x="1566998" y="1229396"/>
                  <a:pt x="1271823" y="1566280"/>
                </a:cubicBezTo>
                <a:cubicBezTo>
                  <a:pt x="976648" y="1903164"/>
                  <a:pt x="354214" y="1768411"/>
                  <a:pt x="97541" y="1364150"/>
                </a:cubicBezTo>
                <a:cubicBezTo>
                  <a:pt x="-159132" y="959889"/>
                  <a:pt x="152084" y="314996"/>
                  <a:pt x="328547" y="122491"/>
                </a:cubicBezTo>
                <a:close/>
              </a:path>
            </a:pathLst>
          </a:custGeom>
          <a:solidFill>
            <a:srgbClr val="F1E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 rot="951172">
            <a:off x="-26270" y="170627"/>
            <a:ext cx="2156577" cy="6516748"/>
          </a:xfrm>
          <a:custGeom>
            <a:avLst/>
            <a:gdLst>
              <a:gd name="connsiteX0" fmla="*/ 0 w 3012707"/>
              <a:gd name="connsiteY0" fmla="*/ 0 h 5322771"/>
              <a:gd name="connsiteX1" fmla="*/ 2906829 w 3012707"/>
              <a:gd name="connsiteY1" fmla="*/ 1992430 h 5322771"/>
              <a:gd name="connsiteX2" fmla="*/ 3012707 w 3012707"/>
              <a:gd name="connsiteY2" fmla="*/ 5322771 h 5322771"/>
              <a:gd name="connsiteX0-1" fmla="*/ 0 w 3012707"/>
              <a:gd name="connsiteY0-2" fmla="*/ 0 h 5322771"/>
              <a:gd name="connsiteX1-3" fmla="*/ 2906829 w 3012707"/>
              <a:gd name="connsiteY1-4" fmla="*/ 1992430 h 5322771"/>
              <a:gd name="connsiteX2-5" fmla="*/ 3012707 w 3012707"/>
              <a:gd name="connsiteY2-6" fmla="*/ 5322771 h 5322771"/>
              <a:gd name="connsiteX0-7" fmla="*/ 0 w 3012707"/>
              <a:gd name="connsiteY0-8" fmla="*/ 0 h 5322771"/>
              <a:gd name="connsiteX1-9" fmla="*/ 2906829 w 3012707"/>
              <a:gd name="connsiteY1-10" fmla="*/ 1992430 h 5322771"/>
              <a:gd name="connsiteX2-11" fmla="*/ 3012707 w 3012707"/>
              <a:gd name="connsiteY2-12" fmla="*/ 5322771 h 5322771"/>
              <a:gd name="connsiteX0-13" fmla="*/ 0 w 3315438"/>
              <a:gd name="connsiteY0-14" fmla="*/ 0 h 5322771"/>
              <a:gd name="connsiteX1-15" fmla="*/ 2906829 w 3315438"/>
              <a:gd name="connsiteY1-16" fmla="*/ 1992430 h 5322771"/>
              <a:gd name="connsiteX2-17" fmla="*/ 3012707 w 3315438"/>
              <a:gd name="connsiteY2-18" fmla="*/ 5322771 h 5322771"/>
              <a:gd name="connsiteX0-19" fmla="*/ 0 w 3329204"/>
              <a:gd name="connsiteY0-20" fmla="*/ 0 h 5322771"/>
              <a:gd name="connsiteX1-21" fmla="*/ 2926080 w 3329204"/>
              <a:gd name="connsiteY1-22" fmla="*/ 2098308 h 5322771"/>
              <a:gd name="connsiteX2-23" fmla="*/ 3012707 w 3329204"/>
              <a:gd name="connsiteY2-24" fmla="*/ 5322771 h 5322771"/>
              <a:gd name="connsiteX0-25" fmla="*/ 0 w 3329204"/>
              <a:gd name="connsiteY0-26" fmla="*/ 0 h 5322771"/>
              <a:gd name="connsiteX1-27" fmla="*/ 2926080 w 3329204"/>
              <a:gd name="connsiteY1-28" fmla="*/ 2098308 h 5322771"/>
              <a:gd name="connsiteX2-29" fmla="*/ 3012707 w 3329204"/>
              <a:gd name="connsiteY2-30" fmla="*/ 5322771 h 5322771"/>
              <a:gd name="connsiteX0-31" fmla="*/ 0 w 3240454"/>
              <a:gd name="connsiteY0-32" fmla="*/ 0 h 5322771"/>
              <a:gd name="connsiteX1-33" fmla="*/ 2926080 w 3240454"/>
              <a:gd name="connsiteY1-34" fmla="*/ 2098308 h 5322771"/>
              <a:gd name="connsiteX2-35" fmla="*/ 3012707 w 3240454"/>
              <a:gd name="connsiteY2-36" fmla="*/ 5322771 h 5322771"/>
              <a:gd name="connsiteX0-37" fmla="*/ 0 w 2682702"/>
              <a:gd name="connsiteY0-38" fmla="*/ 0 h 6824312"/>
              <a:gd name="connsiteX1-39" fmla="*/ 2550695 w 2682702"/>
              <a:gd name="connsiteY1-40" fmla="*/ 3599849 h 6824312"/>
              <a:gd name="connsiteX2-41" fmla="*/ 2637322 w 2682702"/>
              <a:gd name="connsiteY2-42" fmla="*/ 6824312 h 6824312"/>
              <a:gd name="connsiteX0-43" fmla="*/ 17656 w 2700358"/>
              <a:gd name="connsiteY0-44" fmla="*/ 0 h 6824312"/>
              <a:gd name="connsiteX1-45" fmla="*/ 2568351 w 2700358"/>
              <a:gd name="connsiteY1-46" fmla="*/ 3599849 h 6824312"/>
              <a:gd name="connsiteX2-47" fmla="*/ 2654978 w 2700358"/>
              <a:gd name="connsiteY2-48" fmla="*/ 6824312 h 6824312"/>
              <a:gd name="connsiteX0-49" fmla="*/ 2674 w 2685376"/>
              <a:gd name="connsiteY0-50" fmla="*/ 0 h 6824312"/>
              <a:gd name="connsiteX1-51" fmla="*/ 2553369 w 2685376"/>
              <a:gd name="connsiteY1-52" fmla="*/ 3599849 h 6824312"/>
              <a:gd name="connsiteX2-53" fmla="*/ 2639996 w 2685376"/>
              <a:gd name="connsiteY2-54" fmla="*/ 6824312 h 6824312"/>
              <a:gd name="connsiteX0-55" fmla="*/ 2674 w 2654480"/>
              <a:gd name="connsiteY0-56" fmla="*/ 0 h 6824312"/>
              <a:gd name="connsiteX1-57" fmla="*/ 2553369 w 2654480"/>
              <a:gd name="connsiteY1-58" fmla="*/ 3599849 h 6824312"/>
              <a:gd name="connsiteX2-59" fmla="*/ 2639996 w 2654480"/>
              <a:gd name="connsiteY2-60" fmla="*/ 6824312 h 6824312"/>
              <a:gd name="connsiteX0-61" fmla="*/ 2484 w 2816288"/>
              <a:gd name="connsiteY0-62" fmla="*/ 0 h 6824312"/>
              <a:gd name="connsiteX1-63" fmla="*/ 2726434 w 2816288"/>
              <a:gd name="connsiteY1-64" fmla="*/ 3782729 h 6824312"/>
              <a:gd name="connsiteX2-65" fmla="*/ 2639806 w 2816288"/>
              <a:gd name="connsiteY2-66" fmla="*/ 6824312 h 68243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16288" h="6824312">
                <a:moveTo>
                  <a:pt x="2484" y="0"/>
                </a:moveTo>
                <a:cubicBezTo>
                  <a:pt x="-87352" y="3407343"/>
                  <a:pt x="2286880" y="2645344"/>
                  <a:pt x="2726434" y="3782729"/>
                </a:cubicBezTo>
                <a:cubicBezTo>
                  <a:pt x="3165988" y="4920114"/>
                  <a:pt x="1805616" y="5396565"/>
                  <a:pt x="2639806" y="6824312"/>
                </a:cubicBezTo>
              </a:path>
            </a:pathLst>
          </a:custGeom>
          <a:noFill/>
          <a:ln w="28575">
            <a:solidFill>
              <a:srgbClr val="BE9C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800" y="2809786"/>
            <a:ext cx="10058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FLP-Impossibility</a:t>
            </a:r>
            <a:endParaRPr lang="en-US" altLang="zh-CN" sz="7200" b="1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" name="PA_文本框 2"/>
          <p:cNvSpPr txBox="1"/>
          <p:nvPr>
            <p:custDataLst>
              <p:tags r:id="rId1"/>
            </p:custDataLst>
          </p:nvPr>
        </p:nvSpPr>
        <p:spPr>
          <a:xfrm>
            <a:off x="3455325" y="2017446"/>
            <a:ext cx="5281351" cy="386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/>
              </a:defRPr>
            </a:lvl1pPr>
          </a:lstStyle>
          <a:p>
            <a:pPr lvl="0" algn="ctr">
              <a:defRPr/>
            </a:pPr>
            <a:r>
              <a:rPr lang="zh-CN" altLang="en-US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en-US" altLang="zh-CN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zh-CN" altLang="en-US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工作汇报 </a:t>
            </a:r>
            <a:r>
              <a:rPr lang="en-US" altLang="zh-CN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/ </a:t>
            </a:r>
            <a:r>
              <a:rPr lang="zh-CN" altLang="en-US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论文阅读</a:t>
            </a:r>
            <a:r>
              <a:rPr lang="zh-CN" altLang="en-US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分享</a:t>
            </a:r>
            <a:endParaRPr lang="zh-CN" altLang="en-US" sz="1600" b="0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7" name="圆角矩形 19"/>
          <p:cNvSpPr/>
          <p:nvPr/>
        </p:nvSpPr>
        <p:spPr>
          <a:xfrm>
            <a:off x="4992087" y="4380887"/>
            <a:ext cx="2168792" cy="397891"/>
          </a:xfrm>
          <a:prstGeom prst="roundRect">
            <a:avLst>
              <a:gd name="adj" fmla="val 50000"/>
            </a:avLst>
          </a:prstGeom>
          <a:solidFill>
            <a:srgbClr val="EECC9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45281" y="4414967"/>
            <a:ext cx="14624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汇报</a:t>
            </a:r>
            <a:r>
              <a:rPr kumimoji="0" lang="zh-CN" altLang="en-US" sz="1600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人</a:t>
            </a:r>
            <a:r>
              <a:rPr lang="en-US" altLang="zh-CN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:</a:t>
            </a:r>
            <a:r>
              <a:rPr lang="zh-CN" altLang="en-US" sz="1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池小文</a:t>
            </a:r>
            <a:endParaRPr lang="zh-CN" altLang="en-US" sz="1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latin typeface="思源黑体 CN Medium" panose="020B0600000000000000" pitchFamily="34" charset="-122"/>
              <a:ea typeface="思源黑体 CN Regular" panose="020B05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75381" y="641534"/>
            <a:ext cx="21215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3.2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假设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1028255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lt"/>
              <a:buNone/>
            </a:pPr>
            <a:r>
              <a:rPr lang="zh-CN" sz="2400"/>
              <a:t>论文</a:t>
            </a:r>
            <a:r>
              <a:rPr lang="zh-CN" sz="2400"/>
              <a:t>模型假设在宽松的分布式环境</a:t>
            </a:r>
            <a:r>
              <a:rPr lang="zh-CN" sz="2400"/>
              <a:t>中</a:t>
            </a:r>
            <a:endParaRPr lang="zh-CN" sz="2400"/>
          </a:p>
          <a:p>
            <a:pPr marL="457200" indent="-457200">
              <a:buFont typeface="+mj-lt"/>
              <a:buAutoNum type="arabicPeriod"/>
            </a:pPr>
            <a:r>
              <a:rPr lang="zh-CN" sz="2400"/>
              <a:t>异步</a:t>
            </a:r>
            <a:r>
              <a:rPr lang="zh-CN" sz="2400"/>
              <a:t>网络</a:t>
            </a:r>
            <a:endParaRPr lang="zh-CN" sz="2400"/>
          </a:p>
          <a:p>
            <a:pPr marL="457200" indent="-457200">
              <a:buFont typeface="+mj-lt"/>
              <a:buAutoNum type="arabicPeriod"/>
            </a:pPr>
            <a:r>
              <a:rPr lang="zh-CN" sz="2400"/>
              <a:t>不考虑 Byzantine failures。</a:t>
            </a:r>
            <a:endParaRPr lang="zh-CN" sz="2400"/>
          </a:p>
          <a:p>
            <a:pPr marL="457200" indent="-457200">
              <a:buFont typeface="+mj-lt"/>
              <a:buAutoNum type="arabicPeriod"/>
            </a:pPr>
            <a:r>
              <a:rPr lang="zh-CN" sz="2400"/>
              <a:t>假设异步网络是可靠的，不会丢失数据，不会重复发送</a:t>
            </a:r>
            <a:r>
              <a:rPr lang="zh-CN" sz="2400"/>
              <a:t>数据（exactly once）</a:t>
            </a:r>
            <a:endParaRPr lang="zh-CN" sz="2400"/>
          </a:p>
          <a:p>
            <a:pPr marL="457200" indent="-457200">
              <a:buFont typeface="+mj-lt"/>
              <a:buAutoNum type="arabicPeriod"/>
            </a:pPr>
            <a:r>
              <a:rPr lang="zh-CN" sz="2400"/>
              <a:t>存在一个</a:t>
            </a:r>
            <a:r>
              <a:rPr lang="en-US" altLang="zh-CN" sz="2400"/>
              <a:t>process</a:t>
            </a:r>
            <a:r>
              <a:rPr lang="zh-CN" altLang="en-US" sz="2400"/>
              <a:t>故障。</a:t>
            </a:r>
            <a:endParaRPr lang="zh-CN" altLang="en-US" sz="2400"/>
          </a:p>
          <a:p>
            <a:pPr indent="0">
              <a:buFont typeface="+mj-lt"/>
              <a:buNone/>
            </a:pPr>
            <a:endParaRPr lang="zh-CN" sz="2400"/>
          </a:p>
          <a:p>
            <a:pPr indent="0">
              <a:buFont typeface="+mj-lt"/>
              <a:buNone/>
            </a:pPr>
            <a:r>
              <a:rPr lang="zh-CN" sz="2400"/>
              <a:t>注意：一个模型如果在只有一个faulty进程的情况下都不能有一个完全正确的consensus protocol, 那么在更一般的异步网络或者包含Byzantine故障的模型里，更不可能在有一个faulty进程的情况下有完全正确的protocol. 这里完全正确(totally correct)是指同时满足safety和liveness. 在实际应用中, Paxos, Raft, PBFT都是保证safety但是不保证liveness的, 所以他们都不是完全正确的算法, 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5458" y="710114"/>
            <a:ext cx="752221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3.3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论文中通用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模型（Consensus Protocols）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954405" y="1692910"/>
                <a:ext cx="10282555" cy="4747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Wingdings" panose="05000000000000000000" charset="0"/>
                  <a:buChar char=""/>
                </a:pP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进程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状态</a:t>
                </a:r>
                <a:endParaRPr lang="zh-CN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假设一个共识算法 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P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，运行在一个 异步网络系统 里面，确保整个系统的 process 数量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N &gt;= 2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。每一个 process input register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只能是（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0,1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）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中的一个，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𝒑</m:t>
                        </m:r>
                      </m:sub>
                    </m:sSub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∈(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𝟎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𝟏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，output register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为 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（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b,0,1)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中的一个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𝒑</m:t>
                        </m:r>
                      </m:sub>
                    </m:sSub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∈(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华文楷体" panose="02010600040101010101" charset="-122"/>
                        <a:cs typeface="DejaVu Math TeX Gyre" panose="02000503000000000000" charset="0"/>
                      </a:rPr>
                      <m:t>𝒃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𝟎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𝟏</m:t>
                    </m:r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一个 process 处于 initial state 时，它的 output register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=b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宋体" charset="0"/>
                            <a:cs typeface="DejaVu Math TeX Gyre" panose="02000503000000000000" charset="0"/>
                          </a:rPr>
                          <m:t> </m:t>
                        </m:r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会通过 transition function  变为 0 或 1。当 process 做出了决议（到达 decision state），那么 transition function  就不能够再改变其 output register。可以理解成 output register 为 write-once。</a:t>
                </a:r>
                <a:endParaRPr lang="zh-CN" sz="20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endParaRPr lang="zh-CN" sz="20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endParaRPr lang="zh-CN" sz="20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endParaRPr lang="zh-CN" sz="20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endParaRPr lang="zh-CN" sz="20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endParaRPr lang="zh-CN" sz="20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endParaRPr lang="zh-CN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endParaRPr lang="zh-CN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endParaRPr lang="zh-CN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indent="0">
                  <a:buFont typeface="+mj-lt"/>
                  <a:buNone/>
                </a:pP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关于 transition function ，你把他理解为一个 process 接收到了 message，调用自己的 transition function（内部函数），变更了自己的 internal state。</a:t>
                </a:r>
                <a:endParaRPr lang="zh-CN" sz="20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05" y="1692910"/>
                <a:ext cx="10282555" cy="47478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flp.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20" y="3469005"/>
            <a:ext cx="6083935" cy="224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5458" y="710114"/>
            <a:ext cx="752221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3.3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论文中通用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模型（Consensus Protocols）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102825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进程</a:t>
            </a:r>
            <a:r>
              <a:rPr 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通信</a:t>
            </a:r>
            <a:endParaRPr 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>
              <a:buFont typeface="+mj-lt"/>
              <a:buNone/>
            </a:pPr>
            <a:r>
              <a:rPr b="1"/>
              <a:t>Process 之间的通讯通过 message system 实现。message 的格式为 </a:t>
            </a:r>
            <a:r>
              <a:rPr lang="en-US" b="1"/>
              <a:t>(p,m)</a:t>
            </a:r>
            <a:r>
              <a:rPr b="1"/>
              <a:t>， </a:t>
            </a:r>
            <a:r>
              <a:rPr lang="en-US" b="1"/>
              <a:t>p</a:t>
            </a:r>
            <a:r>
              <a:rPr lang="zh-CN" altLang="en-US" b="1"/>
              <a:t>指的</a:t>
            </a:r>
            <a:r>
              <a:rPr b="1"/>
              <a:t>是目标 process， </a:t>
            </a:r>
            <a:r>
              <a:rPr lang="en-US" b="1"/>
              <a:t>m</a:t>
            </a:r>
            <a:r>
              <a:rPr b="1"/>
              <a:t>是 message 内容。整个 message system 你可以想象成一个缓冲区 buffer（不保证 message 顺序）。</a:t>
            </a:r>
            <a:endParaRPr b="1"/>
          </a:p>
          <a:p>
            <a:pPr indent="0">
              <a:buFont typeface="+mj-lt"/>
              <a:buNone/>
            </a:pPr>
            <a:r>
              <a:rPr b="1"/>
              <a:t>message buffer里包含着已经发出但是还没有收到的消息. message buffer支持两个操作:</a:t>
            </a:r>
            <a:endParaRPr b="1"/>
          </a:p>
          <a:p>
            <a:pPr marL="285750" indent="-285750">
              <a:buFont typeface="Wingdings" panose="05000000000000000000" charset="0"/>
              <a:buChar char=""/>
            </a:pPr>
            <a:r>
              <a:rPr b="1"/>
              <a:t>send(p, m): 把一个消息(p, m)放到message buffer中.</a:t>
            </a:r>
            <a:endParaRPr b="1"/>
          </a:p>
          <a:p>
            <a:pPr marL="285750" indent="-285750">
              <a:buFont typeface="Wingdings" panose="05000000000000000000" charset="0"/>
              <a:buChar char=""/>
            </a:pPr>
            <a:r>
              <a:rPr b="1"/>
              <a:t>receive(p): p从message buffer删除并取得消息值m, 或者返回null. 前者表示消息被接收到, 如果message buffer为空后者表示没有p的消息, 如果message buffer为空表示无消息或者p的消息传输被延迟（message buffer内的消息不变化）. 注意, p的消息被延迟的次数有上限, 任何消息最终都会被收到.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5458" y="710114"/>
            <a:ext cx="752221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3.4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论文中通用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模型（Consensus Protocols）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64046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系统的configuration（</a:t>
            </a:r>
            <a:r>
              <a:rPr 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状态）</a:t>
            </a:r>
            <a:endParaRPr 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>
              <a:buFont typeface="+mj-lt"/>
              <a:buNone/>
            </a:pPr>
            <a:r>
              <a:rPr 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系统的configuration</a:t>
            </a:r>
            <a:r>
              <a:rPr b="1"/>
              <a:t>指</a:t>
            </a:r>
            <a:r>
              <a:rPr lang="zh-CN" b="1"/>
              <a:t>系统</a:t>
            </a:r>
            <a:r>
              <a:rPr b="1"/>
              <a:t>所有进程的内部状态和message buffer状态</a:t>
            </a:r>
            <a:r>
              <a:rPr lang="zh-CN" b="1">
                <a:ea typeface="宋体" charset="0"/>
              </a:rPr>
              <a:t>，初始化的</a:t>
            </a:r>
            <a:r>
              <a:rPr 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configuration是每个进程初始化的状态和一个空的消息缓冲区（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message buffer</a:t>
            </a:r>
            <a:r>
              <a:rPr 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3145" y="4100830"/>
            <a:ext cx="1046162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+mj-lt"/>
            </a:pPr>
            <a:r>
              <a:rPr 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整个系统总是从一个configuration变化为另外一个configuration. 这个变化过程叫做step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(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通常会有两个阶段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):</a:t>
            </a:r>
            <a:endParaRPr lang="en-US" alt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"/>
            </a:pP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执行receive(p) 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"/>
            </a:pPr>
            <a:r>
              <a:rPr 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transition function（deterministic）</a:t>
            </a:r>
            <a:endParaRPr 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因为receive(p)返回的是M还是null, 而transition function是deterministic的，所以下一个configuration取决于message buffer的返回值. 这个消息被接受处理的过程叫做event(p, m), 消息被延迟的事件叫做event(p, null). 这些steps叫做一个run，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e(C)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表示事件作用于系统状态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后的新的状态结果。一个configuration的一个schedule(事件序列)记作𝞂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,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如果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𝞂是有限的，我们定义𝞂（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）为状态结果，并且这种状态是可达到的。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9960" y="1831975"/>
            <a:ext cx="3895725" cy="2268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5458" y="710114"/>
            <a:ext cx="752221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3.5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论文中通用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模型（Consensus Protocols）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3590" y="1299210"/>
            <a:ext cx="106807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关于 initial state，initial configuration，configuration 这里稍微说明一下。Initial configuration 并不是真的指一致性算法刚开始运行时的 configuration，而指的是每一轮开始决议前的初始 configuration。比如我们开始第一轮决议，这时候是一个 initial configuration，在决议的过程中，我们的 configuration 每经过一个 step 就会变换一次，直到所有 process 达成统一，形成一个新的 initial configuration。第二轮的时候，我们算法又要开始决议了，此时第一轮决议的结果作为第二轮的 initial configuration，以此类推。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这也是为什么 initial state 允许 process 的 input register 可以不同，因为大家的 input register 是从上一轮决议继承下来的值。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85" y="4008755"/>
            <a:ext cx="10795000" cy="2160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9115350" y="4691801"/>
            <a:ext cx="3076650" cy="2166199"/>
          </a:xfrm>
          <a:custGeom>
            <a:avLst/>
            <a:gdLst>
              <a:gd name="connsiteX0" fmla="*/ 4155041 w 4354435"/>
              <a:gd name="connsiteY0" fmla="*/ 39 h 3065858"/>
              <a:gd name="connsiteX1" fmla="*/ 4271899 w 4354435"/>
              <a:gd name="connsiteY1" fmla="*/ 5311 h 3065858"/>
              <a:gd name="connsiteX2" fmla="*/ 4354435 w 4354435"/>
              <a:gd name="connsiteY2" fmla="*/ 19956 h 3065858"/>
              <a:gd name="connsiteX3" fmla="*/ 4354435 w 4354435"/>
              <a:gd name="connsiteY3" fmla="*/ 3065858 h 3065858"/>
              <a:gd name="connsiteX4" fmla="*/ 0 w 4354435"/>
              <a:gd name="connsiteY4" fmla="*/ 3065858 h 3065858"/>
              <a:gd name="connsiteX5" fmla="*/ 59647 w 4354435"/>
              <a:gd name="connsiteY5" fmla="*/ 2889036 h 3065858"/>
              <a:gd name="connsiteX6" fmla="*/ 418650 w 4354435"/>
              <a:gd name="connsiteY6" fmla="*/ 2227629 h 3065858"/>
              <a:gd name="connsiteX7" fmla="*/ 3771260 w 4354435"/>
              <a:gd name="connsiteY7" fmla="*/ 35696 h 3065858"/>
              <a:gd name="connsiteX8" fmla="*/ 4155041 w 4354435"/>
              <a:gd name="connsiteY8" fmla="*/ 39 h 306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4435" h="3065858">
                <a:moveTo>
                  <a:pt x="4155041" y="39"/>
                </a:moveTo>
                <a:cubicBezTo>
                  <a:pt x="4194627" y="-275"/>
                  <a:pt x="4233484" y="1269"/>
                  <a:pt x="4271899" y="5311"/>
                </a:cubicBezTo>
                <a:lnTo>
                  <a:pt x="4354435" y="19956"/>
                </a:lnTo>
                <a:lnTo>
                  <a:pt x="4354435" y="3065858"/>
                </a:lnTo>
                <a:lnTo>
                  <a:pt x="0" y="3065858"/>
                </a:lnTo>
                <a:lnTo>
                  <a:pt x="59647" y="2889036"/>
                </a:lnTo>
                <a:cubicBezTo>
                  <a:pt x="142308" y="2677262"/>
                  <a:pt x="262736" y="2453645"/>
                  <a:pt x="418650" y="2227629"/>
                </a:cubicBezTo>
                <a:cubicBezTo>
                  <a:pt x="834422" y="1624918"/>
                  <a:pt x="3398747" y="81183"/>
                  <a:pt x="3771260" y="35696"/>
                </a:cubicBezTo>
                <a:cubicBezTo>
                  <a:pt x="3910952" y="18638"/>
                  <a:pt x="4036281" y="981"/>
                  <a:pt x="4155041" y="39"/>
                </a:cubicBezTo>
                <a:close/>
              </a:path>
            </a:pathLst>
          </a:cu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5400000" flipV="1">
            <a:off x="-1436569" y="2726355"/>
            <a:ext cx="5568215" cy="2695076"/>
          </a:xfrm>
          <a:custGeom>
            <a:avLst/>
            <a:gdLst>
              <a:gd name="connsiteX0" fmla="*/ 0 w 3943252"/>
              <a:gd name="connsiteY0" fmla="*/ 0 h 1618806"/>
              <a:gd name="connsiteX1" fmla="*/ 3943252 w 3943252"/>
              <a:gd name="connsiteY1" fmla="*/ 0 h 1618806"/>
              <a:gd name="connsiteX2" fmla="*/ 3943252 w 3943252"/>
              <a:gd name="connsiteY2" fmla="*/ 1332037 h 1618806"/>
              <a:gd name="connsiteX3" fmla="*/ 3870912 w 3943252"/>
              <a:gd name="connsiteY3" fmla="*/ 1367860 h 1618806"/>
              <a:gd name="connsiteX4" fmla="*/ 2100014 w 3943252"/>
              <a:gd name="connsiteY4" fmla="*/ 1540044 h 1618806"/>
              <a:gd name="connsiteX5" fmla="*/ 6129 w 3943252"/>
              <a:gd name="connsiteY5" fmla="*/ 16657 h 161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3252" h="1618806">
                <a:moveTo>
                  <a:pt x="0" y="0"/>
                </a:moveTo>
                <a:lnTo>
                  <a:pt x="3943252" y="0"/>
                </a:lnTo>
                <a:lnTo>
                  <a:pt x="3943252" y="1332037"/>
                </a:lnTo>
                <a:lnTo>
                  <a:pt x="3870912" y="1367860"/>
                </a:lnTo>
                <a:cubicBezTo>
                  <a:pt x="3373556" y="1594678"/>
                  <a:pt x="2643841" y="1704284"/>
                  <a:pt x="2100014" y="1540044"/>
                </a:cubicBezTo>
                <a:cubicBezTo>
                  <a:pt x="1510868" y="1362116"/>
                  <a:pt x="341372" y="738881"/>
                  <a:pt x="6129" y="16657"/>
                </a:cubicBezTo>
                <a:close/>
              </a:path>
            </a:pathLst>
          </a:custGeom>
          <a:solidFill>
            <a:srgbClr val="F1E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6008055" flipV="1">
            <a:off x="1751024" y="3992917"/>
            <a:ext cx="1453486" cy="1813977"/>
          </a:xfrm>
          <a:custGeom>
            <a:avLst/>
            <a:gdLst>
              <a:gd name="connsiteX0" fmla="*/ 231006 w 1174282"/>
              <a:gd name="connsiteY0" fmla="*/ 0 h 1443789"/>
              <a:gd name="connsiteX1" fmla="*/ 1058779 w 1174282"/>
              <a:gd name="connsiteY1" fmla="*/ 86627 h 1443789"/>
              <a:gd name="connsiteX2" fmla="*/ 1174282 w 1174282"/>
              <a:gd name="connsiteY2" fmla="*/ 1443789 h 1443789"/>
              <a:gd name="connsiteX3" fmla="*/ 0 w 1174282"/>
              <a:gd name="connsiteY3" fmla="*/ 1241659 h 1443789"/>
              <a:gd name="connsiteX4" fmla="*/ 231006 w 1174282"/>
              <a:gd name="connsiteY4" fmla="*/ 0 h 1443789"/>
              <a:gd name="connsiteX0-1" fmla="*/ 231006 w 1257704"/>
              <a:gd name="connsiteY0-2" fmla="*/ 122490 h 1566279"/>
              <a:gd name="connsiteX1-3" fmla="*/ 1058779 w 1257704"/>
              <a:gd name="connsiteY1-4" fmla="*/ 209117 h 1566279"/>
              <a:gd name="connsiteX2-5" fmla="*/ 1174282 w 1257704"/>
              <a:gd name="connsiteY2-6" fmla="*/ 1566279 h 1566279"/>
              <a:gd name="connsiteX3-7" fmla="*/ 0 w 1257704"/>
              <a:gd name="connsiteY3-8" fmla="*/ 1364149 h 1566279"/>
              <a:gd name="connsiteX4-9" fmla="*/ 231006 w 1257704"/>
              <a:gd name="connsiteY4-10" fmla="*/ 122490 h 1566279"/>
              <a:gd name="connsiteX0-11" fmla="*/ 286061 w 1312759"/>
              <a:gd name="connsiteY0-12" fmla="*/ 122490 h 1566279"/>
              <a:gd name="connsiteX1-13" fmla="*/ 1113834 w 1312759"/>
              <a:gd name="connsiteY1-14" fmla="*/ 209117 h 1566279"/>
              <a:gd name="connsiteX2-15" fmla="*/ 1229337 w 1312759"/>
              <a:gd name="connsiteY2-16" fmla="*/ 1566279 h 1566279"/>
              <a:gd name="connsiteX3-17" fmla="*/ 55055 w 1312759"/>
              <a:gd name="connsiteY3-18" fmla="*/ 1364149 h 1566279"/>
              <a:gd name="connsiteX4-19" fmla="*/ 286061 w 1312759"/>
              <a:gd name="connsiteY4-20" fmla="*/ 122490 h 1566279"/>
              <a:gd name="connsiteX0-21" fmla="*/ 284767 w 1311465"/>
              <a:gd name="connsiteY0-22" fmla="*/ 155261 h 1599050"/>
              <a:gd name="connsiteX1-23" fmla="*/ 1112540 w 1311465"/>
              <a:gd name="connsiteY1-24" fmla="*/ 241888 h 1599050"/>
              <a:gd name="connsiteX2-25" fmla="*/ 1228043 w 1311465"/>
              <a:gd name="connsiteY2-26" fmla="*/ 1599050 h 1599050"/>
              <a:gd name="connsiteX3-27" fmla="*/ 53761 w 1311465"/>
              <a:gd name="connsiteY3-28" fmla="*/ 1396920 h 1599050"/>
              <a:gd name="connsiteX4-29" fmla="*/ 284767 w 1311465"/>
              <a:gd name="connsiteY4-30" fmla="*/ 155261 h 1599050"/>
              <a:gd name="connsiteX0-31" fmla="*/ 286061 w 1312759"/>
              <a:gd name="connsiteY0-32" fmla="*/ 122491 h 1566280"/>
              <a:gd name="connsiteX1-33" fmla="*/ 1113834 w 1312759"/>
              <a:gd name="connsiteY1-34" fmla="*/ 209118 h 1566280"/>
              <a:gd name="connsiteX2-35" fmla="*/ 1229337 w 1312759"/>
              <a:gd name="connsiteY2-36" fmla="*/ 1566280 h 1566280"/>
              <a:gd name="connsiteX3-37" fmla="*/ 55055 w 1312759"/>
              <a:gd name="connsiteY3-38" fmla="*/ 1364150 h 1566280"/>
              <a:gd name="connsiteX4-39" fmla="*/ 286061 w 1312759"/>
              <a:gd name="connsiteY4-40" fmla="*/ 122491 h 1566280"/>
              <a:gd name="connsiteX0-41" fmla="*/ 387270 w 1413968"/>
              <a:gd name="connsiteY0-42" fmla="*/ 122491 h 1566280"/>
              <a:gd name="connsiteX1-43" fmla="*/ 1215043 w 1413968"/>
              <a:gd name="connsiteY1-44" fmla="*/ 209118 h 1566280"/>
              <a:gd name="connsiteX2-45" fmla="*/ 1330546 w 1413968"/>
              <a:gd name="connsiteY2-46" fmla="*/ 1566280 h 1566280"/>
              <a:gd name="connsiteX3-47" fmla="*/ 156264 w 1413968"/>
              <a:gd name="connsiteY3-48" fmla="*/ 1364150 h 1566280"/>
              <a:gd name="connsiteX4-49" fmla="*/ 387270 w 1413968"/>
              <a:gd name="connsiteY4-50" fmla="*/ 122491 h 1566280"/>
              <a:gd name="connsiteX0-51" fmla="*/ 328547 w 1355245"/>
              <a:gd name="connsiteY0-52" fmla="*/ 122491 h 1592705"/>
              <a:gd name="connsiteX1-53" fmla="*/ 1156320 w 1355245"/>
              <a:gd name="connsiteY1-54" fmla="*/ 209118 h 1592705"/>
              <a:gd name="connsiteX2-55" fmla="*/ 1271823 w 1355245"/>
              <a:gd name="connsiteY2-56" fmla="*/ 1566280 h 1592705"/>
              <a:gd name="connsiteX3-57" fmla="*/ 97541 w 1355245"/>
              <a:gd name="connsiteY3-58" fmla="*/ 1364150 h 1592705"/>
              <a:gd name="connsiteX4-59" fmla="*/ 328547 w 1355245"/>
              <a:gd name="connsiteY4-60" fmla="*/ 122491 h 1592705"/>
              <a:gd name="connsiteX0-61" fmla="*/ 328547 w 1450783"/>
              <a:gd name="connsiteY0-62" fmla="*/ 122491 h 1592705"/>
              <a:gd name="connsiteX1-63" fmla="*/ 1156320 w 1450783"/>
              <a:gd name="connsiteY1-64" fmla="*/ 209118 h 1592705"/>
              <a:gd name="connsiteX2-65" fmla="*/ 1271823 w 1450783"/>
              <a:gd name="connsiteY2-66" fmla="*/ 1566280 h 1592705"/>
              <a:gd name="connsiteX3-67" fmla="*/ 97541 w 1450783"/>
              <a:gd name="connsiteY3-68" fmla="*/ 1364150 h 1592705"/>
              <a:gd name="connsiteX4-69" fmla="*/ 328547 w 1450783"/>
              <a:gd name="connsiteY4-70" fmla="*/ 122491 h 1592705"/>
              <a:gd name="connsiteX0-71" fmla="*/ 328547 w 1408005"/>
              <a:gd name="connsiteY0-72" fmla="*/ 122491 h 1757216"/>
              <a:gd name="connsiteX1-73" fmla="*/ 1156320 w 1408005"/>
              <a:gd name="connsiteY1-74" fmla="*/ 209118 h 1757216"/>
              <a:gd name="connsiteX2-75" fmla="*/ 1271823 w 1408005"/>
              <a:gd name="connsiteY2-76" fmla="*/ 1566280 h 1757216"/>
              <a:gd name="connsiteX3-77" fmla="*/ 97541 w 1408005"/>
              <a:gd name="connsiteY3-78" fmla="*/ 1364150 h 1757216"/>
              <a:gd name="connsiteX4-79" fmla="*/ 328547 w 1408005"/>
              <a:gd name="connsiteY4-80" fmla="*/ 122491 h 17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8005" h="1757216">
                <a:moveTo>
                  <a:pt x="328547" y="122491"/>
                </a:moveTo>
                <a:cubicBezTo>
                  <a:pt x="505010" y="-70014"/>
                  <a:pt x="999107" y="-31513"/>
                  <a:pt x="1156320" y="209118"/>
                </a:cubicBezTo>
                <a:cubicBezTo>
                  <a:pt x="1313533" y="449749"/>
                  <a:pt x="1566998" y="1229396"/>
                  <a:pt x="1271823" y="1566280"/>
                </a:cubicBezTo>
                <a:cubicBezTo>
                  <a:pt x="976648" y="1903164"/>
                  <a:pt x="354214" y="1768411"/>
                  <a:pt x="97541" y="1364150"/>
                </a:cubicBezTo>
                <a:cubicBezTo>
                  <a:pt x="-159132" y="959889"/>
                  <a:pt x="152084" y="314996"/>
                  <a:pt x="328547" y="122491"/>
                </a:cubicBezTo>
                <a:close/>
              </a:path>
            </a:pathLst>
          </a:custGeom>
          <a:solidFill>
            <a:srgbClr val="EECC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79235" y="292100"/>
            <a:ext cx="2243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文章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概要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664200" y="299720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21985" y="421640"/>
            <a:ext cx="53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2650" y="190373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687979" y="191224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21851" y="20520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03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15430" y="2692400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引理一及其</a:t>
            </a: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lang="zh-CN" altLang="en-US" sz="2400" b="1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700679" y="2699552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58462" y="2839408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04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27415" y="5735434"/>
            <a:ext cx="224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下一阶段计划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712744" y="574330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51267" y="5883163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08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9155" y="111506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网络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65754" y="111531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0261" y="1255172"/>
            <a:ext cx="5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02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5430" y="3449955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引理二及其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00679" y="345783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5186" y="359768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05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5430" y="4217035"/>
            <a:ext cx="269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引理三及其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0679" y="422491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35186" y="436476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06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5350" y="4984118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FLP Theorem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0395" y="5010785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35186" y="51508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07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415155" y="2822575"/>
            <a:ext cx="1028065" cy="330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燕尾形 19"/>
          <p:cNvSpPr/>
          <p:nvPr/>
        </p:nvSpPr>
        <p:spPr>
          <a:xfrm>
            <a:off x="4415155" y="3583305"/>
            <a:ext cx="1028065" cy="330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燕尾形 20"/>
          <p:cNvSpPr/>
          <p:nvPr/>
        </p:nvSpPr>
        <p:spPr>
          <a:xfrm>
            <a:off x="4427855" y="4281805"/>
            <a:ext cx="1028065" cy="330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33141" y="719639"/>
            <a:ext cx="14585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一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954405" y="1692910"/>
                <a:ext cx="6404610" cy="1477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buFont typeface="+mj-lt"/>
                  <a:buNone/>
                </a:pP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引理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1.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Suppose that from some configuration C, the schedules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lead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to configurations C1, C2, respectively. If the sets of processes taking steps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and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respectively, are disjoint,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can be applied to Cl and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𝟏</m:t>
                        </m:r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 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can be applied to</a:t>
                </a:r>
                <a:endParaRPr lang="zh-CN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endParaRPr>
              </a:p>
              <a:p>
                <a:pPr indent="0">
                  <a:buFont typeface="+mj-lt"/>
                  <a:buNone/>
                </a:pP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C2, and both lead to the same configuration C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3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.</a:t>
                </a:r>
                <a:endParaRPr lang="en-US" altLang="zh-CN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05" y="1692910"/>
                <a:ext cx="6404610" cy="14770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033145" y="4100830"/>
            <a:ext cx="10461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5" y="1544320"/>
            <a:ext cx="2644775" cy="25565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718425" y="4331335"/>
                <a:ext cx="3204210" cy="175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如左图，假设两个 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schedules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没有交集，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只修改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P1,P2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的值，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𝝈</m:t>
                        </m:r>
                      </m:e>
                      <m:sub>
                        <m:r>
                          <a:rPr lang="en-US" altLang="zh-CN" b="1" i="1">
                            <a:latin typeface="DejaVu Math TeX Gyre" panose="02000503000000000000" charset="0"/>
                            <a:ea typeface="华文楷体" panose="02010600040101010101" charset="-122"/>
                            <a:cs typeface="DejaVu Math TeX Gyre" panose="02000503000000000000" charset="0"/>
                            <a:sym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只修改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P3</a:t>
                </a: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的值。可以看到无论先执行哪一个  ，最后结果都是一样的，这就是 schedule 的交换律。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425" y="4331335"/>
                <a:ext cx="3204210" cy="175323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5" y="3101340"/>
            <a:ext cx="6743065" cy="353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6906" y="719639"/>
            <a:ext cx="217106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引理一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6404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lt"/>
              <a:buNone/>
            </a:pP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证明：该结论可以从系统定义中立即得到因为б1和б2没有交集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Partially correct：符合下面两个条件就可以叫 partially correct。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3145" y="4100830"/>
            <a:ext cx="10461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8740" y="2640965"/>
            <a:ext cx="10564495" cy="850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4405" y="3612515"/>
            <a:ext cx="9886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+mj-lt"/>
            </a:pP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所有 accessible configuration 都只有一个 decision value</a:t>
            </a:r>
            <a:endParaRPr lang="en-US" alt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>
              <a:buClrTx/>
              <a:buSzTx/>
              <a:buFont typeface="+mj-lt"/>
            </a:pP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存在一些 accessible configuration 有 decision value 。注意只是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存在一些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，因为有些 accessible configuration 可能还做不出 decision value。</a:t>
            </a:r>
            <a:endParaRPr lang="en-US" alt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>
              <a:buClrTx/>
              <a:buSzTx/>
              <a:buFont typeface="+mj-lt"/>
            </a:pPr>
            <a:endParaRPr lang="en-US" alt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>
              <a:buClrTx/>
              <a:buSzTx/>
              <a:buFont typeface="+mj-lt"/>
            </a:pP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Totally correct：在只有一个 process dead 的情况下，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满足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partially correct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的情况下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，同时每一个 admissible run 都是 deciding run。那它就是 totally correct。</a:t>
            </a:r>
            <a:endParaRPr lang="en-US" altLang="zh-CN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9788" y="719639"/>
            <a:ext cx="17653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5.1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919480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lt"/>
              <a:buNone/>
            </a:pPr>
            <a:r>
              <a:rPr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 has a bivalent initial configuration.</a:t>
            </a:r>
            <a:endParaRPr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Bivalent：如果 configuration 中包含两个 decision value（即多个 process 中，有些 decision state 为 0，有些为 1），那就叫 bivalent。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Univalent：如果 configuration 中只有一个 decision value，那就叫 univalent。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0-valent：是 univalent，其 decision value 为 0。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1-valent：是 univalent，其 decision value 为 1。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3145" y="4100830"/>
            <a:ext cx="10461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3553" y="719639"/>
            <a:ext cx="24777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5.2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引理二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4240" y="1241425"/>
            <a:ext cx="11287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lt"/>
              <a:buNone/>
            </a:pPr>
            <a:r>
              <a:rPr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为了证明，我们使用反证法，假设不存在 bivalent initial configuration。那么 </a:t>
            </a:r>
            <a:r>
              <a:rPr 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只</a:t>
            </a:r>
            <a:r>
              <a:rPr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存在 0-valent 或 1-valent 两种之一情况。</a:t>
            </a:r>
            <a:endParaRPr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3145" y="4100830"/>
            <a:ext cx="10461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5775" y="2289175"/>
            <a:ext cx="6639560" cy="4126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1310" y="2091055"/>
            <a:ext cx="53168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+mj-lt"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如果两个相邻的 initial configuration 只有一个 process 的值不同，那么这两个 initial configuration 叫 adjacent initial configuration。同时假设我们的 consensus algorithm 的规则为少数服从多数：process = i 的 process 数量最多，那么该 configuration 就是 i-valent。左侧是没有节点出现故障的情况下，initial configuration 变化过程。右侧假设P2在某个不恰当的时候 dead 了，此时可以注意到，其实右侧的C0和C1是一样的（去除了P2 ）。那么请问，它们到底是 0-valent 还是 1-valent 呢？ 也就是说 ， </a:t>
            </a:r>
            <a:r>
              <a:rPr 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C0,C1</a:t>
            </a: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现在即可以是 0-valent 也可以是 1-valent，它根本就无法做出决议，那也就是说它们是 bivalent 的。但是我们假设的是所有 initial configuration 是 univalent 的，自相矛盾，所以 Lemma 2 正确。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9115350" y="4691801"/>
            <a:ext cx="3076650" cy="2166199"/>
          </a:xfrm>
          <a:custGeom>
            <a:avLst/>
            <a:gdLst>
              <a:gd name="connsiteX0" fmla="*/ 4155041 w 4354435"/>
              <a:gd name="connsiteY0" fmla="*/ 39 h 3065858"/>
              <a:gd name="connsiteX1" fmla="*/ 4271899 w 4354435"/>
              <a:gd name="connsiteY1" fmla="*/ 5311 h 3065858"/>
              <a:gd name="connsiteX2" fmla="*/ 4354435 w 4354435"/>
              <a:gd name="connsiteY2" fmla="*/ 19956 h 3065858"/>
              <a:gd name="connsiteX3" fmla="*/ 4354435 w 4354435"/>
              <a:gd name="connsiteY3" fmla="*/ 3065858 h 3065858"/>
              <a:gd name="connsiteX4" fmla="*/ 0 w 4354435"/>
              <a:gd name="connsiteY4" fmla="*/ 3065858 h 3065858"/>
              <a:gd name="connsiteX5" fmla="*/ 59647 w 4354435"/>
              <a:gd name="connsiteY5" fmla="*/ 2889036 h 3065858"/>
              <a:gd name="connsiteX6" fmla="*/ 418650 w 4354435"/>
              <a:gd name="connsiteY6" fmla="*/ 2227629 h 3065858"/>
              <a:gd name="connsiteX7" fmla="*/ 3771260 w 4354435"/>
              <a:gd name="connsiteY7" fmla="*/ 35696 h 3065858"/>
              <a:gd name="connsiteX8" fmla="*/ 4155041 w 4354435"/>
              <a:gd name="connsiteY8" fmla="*/ 39 h 306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4435" h="3065858">
                <a:moveTo>
                  <a:pt x="4155041" y="39"/>
                </a:moveTo>
                <a:cubicBezTo>
                  <a:pt x="4194627" y="-275"/>
                  <a:pt x="4233484" y="1269"/>
                  <a:pt x="4271899" y="5311"/>
                </a:cubicBezTo>
                <a:lnTo>
                  <a:pt x="4354435" y="19956"/>
                </a:lnTo>
                <a:lnTo>
                  <a:pt x="4354435" y="3065858"/>
                </a:lnTo>
                <a:lnTo>
                  <a:pt x="0" y="3065858"/>
                </a:lnTo>
                <a:lnTo>
                  <a:pt x="59647" y="2889036"/>
                </a:lnTo>
                <a:cubicBezTo>
                  <a:pt x="142308" y="2677262"/>
                  <a:pt x="262736" y="2453645"/>
                  <a:pt x="418650" y="2227629"/>
                </a:cubicBezTo>
                <a:cubicBezTo>
                  <a:pt x="834422" y="1624918"/>
                  <a:pt x="3398747" y="81183"/>
                  <a:pt x="3771260" y="35696"/>
                </a:cubicBezTo>
                <a:cubicBezTo>
                  <a:pt x="3910952" y="18638"/>
                  <a:pt x="4036281" y="981"/>
                  <a:pt x="4155041" y="39"/>
                </a:cubicBezTo>
                <a:close/>
              </a:path>
            </a:pathLst>
          </a:cu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5400000" flipV="1">
            <a:off x="-1436569" y="2726355"/>
            <a:ext cx="5568215" cy="2695076"/>
          </a:xfrm>
          <a:custGeom>
            <a:avLst/>
            <a:gdLst>
              <a:gd name="connsiteX0" fmla="*/ 0 w 3943252"/>
              <a:gd name="connsiteY0" fmla="*/ 0 h 1618806"/>
              <a:gd name="connsiteX1" fmla="*/ 3943252 w 3943252"/>
              <a:gd name="connsiteY1" fmla="*/ 0 h 1618806"/>
              <a:gd name="connsiteX2" fmla="*/ 3943252 w 3943252"/>
              <a:gd name="connsiteY2" fmla="*/ 1332037 h 1618806"/>
              <a:gd name="connsiteX3" fmla="*/ 3870912 w 3943252"/>
              <a:gd name="connsiteY3" fmla="*/ 1367860 h 1618806"/>
              <a:gd name="connsiteX4" fmla="*/ 2100014 w 3943252"/>
              <a:gd name="connsiteY4" fmla="*/ 1540044 h 1618806"/>
              <a:gd name="connsiteX5" fmla="*/ 6129 w 3943252"/>
              <a:gd name="connsiteY5" fmla="*/ 16657 h 161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3252" h="1618806">
                <a:moveTo>
                  <a:pt x="0" y="0"/>
                </a:moveTo>
                <a:lnTo>
                  <a:pt x="3943252" y="0"/>
                </a:lnTo>
                <a:lnTo>
                  <a:pt x="3943252" y="1332037"/>
                </a:lnTo>
                <a:lnTo>
                  <a:pt x="3870912" y="1367860"/>
                </a:lnTo>
                <a:cubicBezTo>
                  <a:pt x="3373556" y="1594678"/>
                  <a:pt x="2643841" y="1704284"/>
                  <a:pt x="2100014" y="1540044"/>
                </a:cubicBezTo>
                <a:cubicBezTo>
                  <a:pt x="1510868" y="1362116"/>
                  <a:pt x="341372" y="738881"/>
                  <a:pt x="6129" y="16657"/>
                </a:cubicBezTo>
                <a:close/>
              </a:path>
            </a:pathLst>
          </a:custGeom>
          <a:solidFill>
            <a:srgbClr val="F1E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6008055" flipV="1">
            <a:off x="1751024" y="3992917"/>
            <a:ext cx="1453486" cy="1813977"/>
          </a:xfrm>
          <a:custGeom>
            <a:avLst/>
            <a:gdLst>
              <a:gd name="connsiteX0" fmla="*/ 231006 w 1174282"/>
              <a:gd name="connsiteY0" fmla="*/ 0 h 1443789"/>
              <a:gd name="connsiteX1" fmla="*/ 1058779 w 1174282"/>
              <a:gd name="connsiteY1" fmla="*/ 86627 h 1443789"/>
              <a:gd name="connsiteX2" fmla="*/ 1174282 w 1174282"/>
              <a:gd name="connsiteY2" fmla="*/ 1443789 h 1443789"/>
              <a:gd name="connsiteX3" fmla="*/ 0 w 1174282"/>
              <a:gd name="connsiteY3" fmla="*/ 1241659 h 1443789"/>
              <a:gd name="connsiteX4" fmla="*/ 231006 w 1174282"/>
              <a:gd name="connsiteY4" fmla="*/ 0 h 1443789"/>
              <a:gd name="connsiteX0-1" fmla="*/ 231006 w 1257704"/>
              <a:gd name="connsiteY0-2" fmla="*/ 122490 h 1566279"/>
              <a:gd name="connsiteX1-3" fmla="*/ 1058779 w 1257704"/>
              <a:gd name="connsiteY1-4" fmla="*/ 209117 h 1566279"/>
              <a:gd name="connsiteX2-5" fmla="*/ 1174282 w 1257704"/>
              <a:gd name="connsiteY2-6" fmla="*/ 1566279 h 1566279"/>
              <a:gd name="connsiteX3-7" fmla="*/ 0 w 1257704"/>
              <a:gd name="connsiteY3-8" fmla="*/ 1364149 h 1566279"/>
              <a:gd name="connsiteX4-9" fmla="*/ 231006 w 1257704"/>
              <a:gd name="connsiteY4-10" fmla="*/ 122490 h 1566279"/>
              <a:gd name="connsiteX0-11" fmla="*/ 286061 w 1312759"/>
              <a:gd name="connsiteY0-12" fmla="*/ 122490 h 1566279"/>
              <a:gd name="connsiteX1-13" fmla="*/ 1113834 w 1312759"/>
              <a:gd name="connsiteY1-14" fmla="*/ 209117 h 1566279"/>
              <a:gd name="connsiteX2-15" fmla="*/ 1229337 w 1312759"/>
              <a:gd name="connsiteY2-16" fmla="*/ 1566279 h 1566279"/>
              <a:gd name="connsiteX3-17" fmla="*/ 55055 w 1312759"/>
              <a:gd name="connsiteY3-18" fmla="*/ 1364149 h 1566279"/>
              <a:gd name="connsiteX4-19" fmla="*/ 286061 w 1312759"/>
              <a:gd name="connsiteY4-20" fmla="*/ 122490 h 1566279"/>
              <a:gd name="connsiteX0-21" fmla="*/ 284767 w 1311465"/>
              <a:gd name="connsiteY0-22" fmla="*/ 155261 h 1599050"/>
              <a:gd name="connsiteX1-23" fmla="*/ 1112540 w 1311465"/>
              <a:gd name="connsiteY1-24" fmla="*/ 241888 h 1599050"/>
              <a:gd name="connsiteX2-25" fmla="*/ 1228043 w 1311465"/>
              <a:gd name="connsiteY2-26" fmla="*/ 1599050 h 1599050"/>
              <a:gd name="connsiteX3-27" fmla="*/ 53761 w 1311465"/>
              <a:gd name="connsiteY3-28" fmla="*/ 1396920 h 1599050"/>
              <a:gd name="connsiteX4-29" fmla="*/ 284767 w 1311465"/>
              <a:gd name="connsiteY4-30" fmla="*/ 155261 h 1599050"/>
              <a:gd name="connsiteX0-31" fmla="*/ 286061 w 1312759"/>
              <a:gd name="connsiteY0-32" fmla="*/ 122491 h 1566280"/>
              <a:gd name="connsiteX1-33" fmla="*/ 1113834 w 1312759"/>
              <a:gd name="connsiteY1-34" fmla="*/ 209118 h 1566280"/>
              <a:gd name="connsiteX2-35" fmla="*/ 1229337 w 1312759"/>
              <a:gd name="connsiteY2-36" fmla="*/ 1566280 h 1566280"/>
              <a:gd name="connsiteX3-37" fmla="*/ 55055 w 1312759"/>
              <a:gd name="connsiteY3-38" fmla="*/ 1364150 h 1566280"/>
              <a:gd name="connsiteX4-39" fmla="*/ 286061 w 1312759"/>
              <a:gd name="connsiteY4-40" fmla="*/ 122491 h 1566280"/>
              <a:gd name="connsiteX0-41" fmla="*/ 387270 w 1413968"/>
              <a:gd name="connsiteY0-42" fmla="*/ 122491 h 1566280"/>
              <a:gd name="connsiteX1-43" fmla="*/ 1215043 w 1413968"/>
              <a:gd name="connsiteY1-44" fmla="*/ 209118 h 1566280"/>
              <a:gd name="connsiteX2-45" fmla="*/ 1330546 w 1413968"/>
              <a:gd name="connsiteY2-46" fmla="*/ 1566280 h 1566280"/>
              <a:gd name="connsiteX3-47" fmla="*/ 156264 w 1413968"/>
              <a:gd name="connsiteY3-48" fmla="*/ 1364150 h 1566280"/>
              <a:gd name="connsiteX4-49" fmla="*/ 387270 w 1413968"/>
              <a:gd name="connsiteY4-50" fmla="*/ 122491 h 1566280"/>
              <a:gd name="connsiteX0-51" fmla="*/ 328547 w 1355245"/>
              <a:gd name="connsiteY0-52" fmla="*/ 122491 h 1592705"/>
              <a:gd name="connsiteX1-53" fmla="*/ 1156320 w 1355245"/>
              <a:gd name="connsiteY1-54" fmla="*/ 209118 h 1592705"/>
              <a:gd name="connsiteX2-55" fmla="*/ 1271823 w 1355245"/>
              <a:gd name="connsiteY2-56" fmla="*/ 1566280 h 1592705"/>
              <a:gd name="connsiteX3-57" fmla="*/ 97541 w 1355245"/>
              <a:gd name="connsiteY3-58" fmla="*/ 1364150 h 1592705"/>
              <a:gd name="connsiteX4-59" fmla="*/ 328547 w 1355245"/>
              <a:gd name="connsiteY4-60" fmla="*/ 122491 h 1592705"/>
              <a:gd name="connsiteX0-61" fmla="*/ 328547 w 1450783"/>
              <a:gd name="connsiteY0-62" fmla="*/ 122491 h 1592705"/>
              <a:gd name="connsiteX1-63" fmla="*/ 1156320 w 1450783"/>
              <a:gd name="connsiteY1-64" fmla="*/ 209118 h 1592705"/>
              <a:gd name="connsiteX2-65" fmla="*/ 1271823 w 1450783"/>
              <a:gd name="connsiteY2-66" fmla="*/ 1566280 h 1592705"/>
              <a:gd name="connsiteX3-67" fmla="*/ 97541 w 1450783"/>
              <a:gd name="connsiteY3-68" fmla="*/ 1364150 h 1592705"/>
              <a:gd name="connsiteX4-69" fmla="*/ 328547 w 1450783"/>
              <a:gd name="connsiteY4-70" fmla="*/ 122491 h 1592705"/>
              <a:gd name="connsiteX0-71" fmla="*/ 328547 w 1408005"/>
              <a:gd name="connsiteY0-72" fmla="*/ 122491 h 1757216"/>
              <a:gd name="connsiteX1-73" fmla="*/ 1156320 w 1408005"/>
              <a:gd name="connsiteY1-74" fmla="*/ 209118 h 1757216"/>
              <a:gd name="connsiteX2-75" fmla="*/ 1271823 w 1408005"/>
              <a:gd name="connsiteY2-76" fmla="*/ 1566280 h 1757216"/>
              <a:gd name="connsiteX3-77" fmla="*/ 97541 w 1408005"/>
              <a:gd name="connsiteY3-78" fmla="*/ 1364150 h 1757216"/>
              <a:gd name="connsiteX4-79" fmla="*/ 328547 w 1408005"/>
              <a:gd name="connsiteY4-80" fmla="*/ 122491 h 17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8005" h="1757216">
                <a:moveTo>
                  <a:pt x="328547" y="122491"/>
                </a:moveTo>
                <a:cubicBezTo>
                  <a:pt x="505010" y="-70014"/>
                  <a:pt x="999107" y="-31513"/>
                  <a:pt x="1156320" y="209118"/>
                </a:cubicBezTo>
                <a:cubicBezTo>
                  <a:pt x="1313533" y="449749"/>
                  <a:pt x="1566998" y="1229396"/>
                  <a:pt x="1271823" y="1566280"/>
                </a:cubicBezTo>
                <a:cubicBezTo>
                  <a:pt x="976648" y="1903164"/>
                  <a:pt x="354214" y="1768411"/>
                  <a:pt x="97541" y="1364150"/>
                </a:cubicBezTo>
                <a:cubicBezTo>
                  <a:pt x="-159132" y="959889"/>
                  <a:pt x="152084" y="314996"/>
                  <a:pt x="328547" y="122491"/>
                </a:cubicBezTo>
                <a:close/>
              </a:path>
            </a:pathLst>
          </a:custGeom>
          <a:solidFill>
            <a:srgbClr val="EECC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79235" y="292100"/>
            <a:ext cx="2243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文章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概要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664200" y="299720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21985" y="421640"/>
            <a:ext cx="53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2650" y="190373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687979" y="191224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21851" y="20520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03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15430" y="2692400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引理一及其</a:t>
            </a: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lang="zh-CN" altLang="en-US" sz="2400" b="1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700679" y="2699552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58462" y="2839408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04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27415" y="5735434"/>
            <a:ext cx="224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下一阶段计划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712744" y="574330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51267" y="5883163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08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7" name="文本框 32"/>
          <p:cNvSpPr txBox="1"/>
          <p:nvPr/>
        </p:nvSpPr>
        <p:spPr>
          <a:xfrm>
            <a:off x="1960554" y="3556759"/>
            <a:ext cx="1910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CONTENTS</a:t>
            </a:r>
            <a:endParaRPr lang="en-US" altLang="zh-CN" sz="2000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8" name="PA_文本框 2"/>
          <p:cNvSpPr txBox="1"/>
          <p:nvPr/>
        </p:nvSpPr>
        <p:spPr>
          <a:xfrm>
            <a:off x="1960554" y="2680112"/>
            <a:ext cx="1982964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5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目录</a:t>
            </a:r>
            <a:endParaRPr lang="en-US" sz="5600" b="0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9155" y="111506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网络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65754" y="111531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0261" y="1255172"/>
            <a:ext cx="5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02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5430" y="3449955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引理二及其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00679" y="345783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5186" y="359768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05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5430" y="4217035"/>
            <a:ext cx="269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引理三及其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0679" y="422491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35186" y="436476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06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5350" y="4984118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FLP Theorem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0395" y="5010785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35186" y="51508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07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4378960" y="463550"/>
            <a:ext cx="1028065" cy="330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9788" y="719639"/>
            <a:ext cx="17653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6.1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7910" y="4100830"/>
            <a:ext cx="10461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1241425"/>
            <a:ext cx="11101705" cy="1592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4515" y="2914650"/>
            <a:ext cx="8968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 typeface="+mj-lt"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这是整个证明的核心部分, 这部分比较难理解. 首先C不是initial configuration了, C可能是某个中间过程的configuration, 然后C是bivalent的，假设e=(p, m)这个消息是可以应用于C的, 那么不用e所能达到的所有configuration应该是一幅图。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3553" y="719639"/>
            <a:ext cx="24777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6.1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7910" y="4100830"/>
            <a:ext cx="10461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6830" y="1384300"/>
            <a:ext cx="6974205" cy="4758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701675" y="1430655"/>
                <a:ext cx="4415790" cy="3692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 typeface="+mj-lt"/>
                </a:pP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同样，我们使用反证法，我们假设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D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不存在 bivalent configuration。每一个 configuration 都是 univalent。</a:t>
                </a:r>
                <a:endParaRPr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algn="l">
                  <a:buClrTx/>
                  <a:buSzTx/>
                  <a:buFont typeface="+mj-lt"/>
                </a:pPr>
                <a:endParaRPr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algn="l">
                  <a:buClrTx/>
                  <a:buSzTx/>
                  <a:buFont typeface="+mj-lt"/>
                </a:pP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假设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Ei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为 i-valent configuration，且可从  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C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变化而来，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i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属于（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0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，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1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）。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Ei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存在 0，1两种可能是因为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C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是 bivalent 的（Lemma2 已经证明）。存在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Fi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∈</m:t>
                    </m:r>
                  </m:oMath>
                </a14:m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D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，即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Fi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一定是 univalent。分两种情况：</a:t>
                </a:r>
                <a:endParaRPr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algn="l">
                  <a:buClrTx/>
                  <a:buSzTx/>
                  <a:buFont typeface="+mj-lt"/>
                </a:pP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（1） 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e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发生在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Ei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之后，那么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Ei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∈</m:t>
                    </m:r>
                  </m:oMath>
                </a14:m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ε , 存在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Fi=e(Ei)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∈</m:t>
                    </m:r>
                  </m:oMath>
                </a14:m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D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。（2）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e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发生在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Ei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之前。存在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Fi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∈</m:t>
                    </m:r>
                  </m:oMath>
                </a14:m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D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，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Fi=e(bivalent)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∈</m:t>
                    </m:r>
                  </m:oMath>
                </a14:m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 C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变化而来。然后可以从  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Fi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变化成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Ei</a:t>
                </a: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。</a:t>
                </a:r>
                <a:endParaRPr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5" y="1430655"/>
                <a:ext cx="4415790" cy="36925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3553" y="719639"/>
            <a:ext cx="24777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6.2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引理三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7910" y="4100830"/>
            <a:ext cx="10461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02615" y="1241425"/>
                <a:ext cx="6447790" cy="175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 typeface="+mj-lt"/>
                </a:pPr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定义两个 configuration 通过一个 step 变化而来的关系叫 neighbors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.</a:t>
                </a:r>
                <a:endParaRPr lang="en-US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algn="l">
                  <a:buClrTx/>
                  <a:buSzTx/>
                  <a:buFont typeface="+mj-lt"/>
                </a:pPr>
                <a:endParaRPr lang="en-US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endParaRPr>
              </a:p>
              <a:p>
                <a:pPr algn="l">
                  <a:buClrTx/>
                  <a:buSzTx/>
                  <a:buFont typeface="+mj-lt"/>
                </a:pPr>
                <a:r>
                  <a:rPr 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存在两个 neighbor 关系的 configuration 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</a:rPr>
                  <a:t>C0,C1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DejaVu Math TeX Gyre" panose="02000503000000000000" charset="0"/>
                        <a:ea typeface="宋体" charset="0"/>
                        <a:cs typeface="DejaVu Math TeX Gyre" panose="02000503000000000000" charset="0"/>
                      </a:rPr>
                      <m:t>∈</m:t>
                    </m:r>
                  </m:oMath>
                </a14:m>
                <a:r>
                  <a:rPr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ε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, Di=e(Ci)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是</a:t>
                </a:r>
                <a:r>
                  <a:rPr 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i-valent, i = 0, 1 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注意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Di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是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univalent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的，这是我们之前的假设。C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1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= e’(C</a:t>
                </a:r>
                <a:r>
                  <a:rPr lang="en-US" altLang="zh-CN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0</a:t>
                </a:r>
                <a:r>
                  <a:rPr lang="zh-CN" altLang="en-US" b="1">
                    <a:latin typeface="华文楷体" panose="02010600040101010101" charset="-122"/>
                    <a:ea typeface="华文楷体" panose="02010600040101010101" charset="-122"/>
                    <a:cs typeface="华文楷体" panose="02010600040101010101" charset="-122"/>
                    <a:sym typeface="+mn-ea"/>
                  </a:rPr>
                  <a:t>) where e’ = (p’, m’).</a:t>
                </a:r>
                <a:endParaRPr lang="zh-CN" altLang="en-US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ea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15" y="1241425"/>
                <a:ext cx="6447790" cy="175323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0" y="0"/>
            <a:ext cx="4297045" cy="3041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4950" y="2914650"/>
            <a:ext cx="64935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case1: 如果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p’不等于 p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,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说明事件没有交集，那么存在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D1 = e’(D0) 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case2: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如果p’等于 p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,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说明事件有交集，不能使用交换律了，这个时候我们考虑存在一个 deciding run 从 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C0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出发，在这个 deciding run 中，我们假设 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 dead 的。假设存在一个 deciding run 𝞂（process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p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dead） 。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 = 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𝞂（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），因为𝞂里面的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dead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的，那么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和e’中的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p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不会产生交集，根据右下角的图e(A) = 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E0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并且 e(e’(A)) = E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是deciding run的结果，出现了两种不同的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情况，所以</a:t>
            </a: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 是 bivalent 了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注：Deciding run：在这个 run 中，如果某些 process 能够到达 decision state，那么这个 run 就叫 deciding run。（注意，论文里面要求某些 process 即可）。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900" y="3230880"/>
            <a:ext cx="4297045" cy="362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9115350" y="4691801"/>
            <a:ext cx="3076650" cy="2166199"/>
          </a:xfrm>
          <a:custGeom>
            <a:avLst/>
            <a:gdLst>
              <a:gd name="connsiteX0" fmla="*/ 4155041 w 4354435"/>
              <a:gd name="connsiteY0" fmla="*/ 39 h 3065858"/>
              <a:gd name="connsiteX1" fmla="*/ 4271899 w 4354435"/>
              <a:gd name="connsiteY1" fmla="*/ 5311 h 3065858"/>
              <a:gd name="connsiteX2" fmla="*/ 4354435 w 4354435"/>
              <a:gd name="connsiteY2" fmla="*/ 19956 h 3065858"/>
              <a:gd name="connsiteX3" fmla="*/ 4354435 w 4354435"/>
              <a:gd name="connsiteY3" fmla="*/ 3065858 h 3065858"/>
              <a:gd name="connsiteX4" fmla="*/ 0 w 4354435"/>
              <a:gd name="connsiteY4" fmla="*/ 3065858 h 3065858"/>
              <a:gd name="connsiteX5" fmla="*/ 59647 w 4354435"/>
              <a:gd name="connsiteY5" fmla="*/ 2889036 h 3065858"/>
              <a:gd name="connsiteX6" fmla="*/ 418650 w 4354435"/>
              <a:gd name="connsiteY6" fmla="*/ 2227629 h 3065858"/>
              <a:gd name="connsiteX7" fmla="*/ 3771260 w 4354435"/>
              <a:gd name="connsiteY7" fmla="*/ 35696 h 3065858"/>
              <a:gd name="connsiteX8" fmla="*/ 4155041 w 4354435"/>
              <a:gd name="connsiteY8" fmla="*/ 39 h 306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4435" h="3065858">
                <a:moveTo>
                  <a:pt x="4155041" y="39"/>
                </a:moveTo>
                <a:cubicBezTo>
                  <a:pt x="4194627" y="-275"/>
                  <a:pt x="4233484" y="1269"/>
                  <a:pt x="4271899" y="5311"/>
                </a:cubicBezTo>
                <a:lnTo>
                  <a:pt x="4354435" y="19956"/>
                </a:lnTo>
                <a:lnTo>
                  <a:pt x="4354435" y="3065858"/>
                </a:lnTo>
                <a:lnTo>
                  <a:pt x="0" y="3065858"/>
                </a:lnTo>
                <a:lnTo>
                  <a:pt x="59647" y="2889036"/>
                </a:lnTo>
                <a:cubicBezTo>
                  <a:pt x="142308" y="2677262"/>
                  <a:pt x="262736" y="2453645"/>
                  <a:pt x="418650" y="2227629"/>
                </a:cubicBezTo>
                <a:cubicBezTo>
                  <a:pt x="834422" y="1624918"/>
                  <a:pt x="3398747" y="81183"/>
                  <a:pt x="3771260" y="35696"/>
                </a:cubicBezTo>
                <a:cubicBezTo>
                  <a:pt x="3910952" y="18638"/>
                  <a:pt x="4036281" y="981"/>
                  <a:pt x="4155041" y="39"/>
                </a:cubicBezTo>
                <a:close/>
              </a:path>
            </a:pathLst>
          </a:cu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5400000" flipV="1">
            <a:off x="-1436569" y="2726355"/>
            <a:ext cx="5568215" cy="2695076"/>
          </a:xfrm>
          <a:custGeom>
            <a:avLst/>
            <a:gdLst>
              <a:gd name="connsiteX0" fmla="*/ 0 w 3943252"/>
              <a:gd name="connsiteY0" fmla="*/ 0 h 1618806"/>
              <a:gd name="connsiteX1" fmla="*/ 3943252 w 3943252"/>
              <a:gd name="connsiteY1" fmla="*/ 0 h 1618806"/>
              <a:gd name="connsiteX2" fmla="*/ 3943252 w 3943252"/>
              <a:gd name="connsiteY2" fmla="*/ 1332037 h 1618806"/>
              <a:gd name="connsiteX3" fmla="*/ 3870912 w 3943252"/>
              <a:gd name="connsiteY3" fmla="*/ 1367860 h 1618806"/>
              <a:gd name="connsiteX4" fmla="*/ 2100014 w 3943252"/>
              <a:gd name="connsiteY4" fmla="*/ 1540044 h 1618806"/>
              <a:gd name="connsiteX5" fmla="*/ 6129 w 3943252"/>
              <a:gd name="connsiteY5" fmla="*/ 16657 h 161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3252" h="1618806">
                <a:moveTo>
                  <a:pt x="0" y="0"/>
                </a:moveTo>
                <a:lnTo>
                  <a:pt x="3943252" y="0"/>
                </a:lnTo>
                <a:lnTo>
                  <a:pt x="3943252" y="1332037"/>
                </a:lnTo>
                <a:lnTo>
                  <a:pt x="3870912" y="1367860"/>
                </a:lnTo>
                <a:cubicBezTo>
                  <a:pt x="3373556" y="1594678"/>
                  <a:pt x="2643841" y="1704284"/>
                  <a:pt x="2100014" y="1540044"/>
                </a:cubicBezTo>
                <a:cubicBezTo>
                  <a:pt x="1510868" y="1362116"/>
                  <a:pt x="341372" y="738881"/>
                  <a:pt x="6129" y="16657"/>
                </a:cubicBezTo>
                <a:close/>
              </a:path>
            </a:pathLst>
          </a:custGeom>
          <a:solidFill>
            <a:srgbClr val="F1E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6008055" flipV="1">
            <a:off x="1751024" y="3992917"/>
            <a:ext cx="1453486" cy="1813977"/>
          </a:xfrm>
          <a:custGeom>
            <a:avLst/>
            <a:gdLst>
              <a:gd name="connsiteX0" fmla="*/ 231006 w 1174282"/>
              <a:gd name="connsiteY0" fmla="*/ 0 h 1443789"/>
              <a:gd name="connsiteX1" fmla="*/ 1058779 w 1174282"/>
              <a:gd name="connsiteY1" fmla="*/ 86627 h 1443789"/>
              <a:gd name="connsiteX2" fmla="*/ 1174282 w 1174282"/>
              <a:gd name="connsiteY2" fmla="*/ 1443789 h 1443789"/>
              <a:gd name="connsiteX3" fmla="*/ 0 w 1174282"/>
              <a:gd name="connsiteY3" fmla="*/ 1241659 h 1443789"/>
              <a:gd name="connsiteX4" fmla="*/ 231006 w 1174282"/>
              <a:gd name="connsiteY4" fmla="*/ 0 h 1443789"/>
              <a:gd name="connsiteX0-1" fmla="*/ 231006 w 1257704"/>
              <a:gd name="connsiteY0-2" fmla="*/ 122490 h 1566279"/>
              <a:gd name="connsiteX1-3" fmla="*/ 1058779 w 1257704"/>
              <a:gd name="connsiteY1-4" fmla="*/ 209117 h 1566279"/>
              <a:gd name="connsiteX2-5" fmla="*/ 1174282 w 1257704"/>
              <a:gd name="connsiteY2-6" fmla="*/ 1566279 h 1566279"/>
              <a:gd name="connsiteX3-7" fmla="*/ 0 w 1257704"/>
              <a:gd name="connsiteY3-8" fmla="*/ 1364149 h 1566279"/>
              <a:gd name="connsiteX4-9" fmla="*/ 231006 w 1257704"/>
              <a:gd name="connsiteY4-10" fmla="*/ 122490 h 1566279"/>
              <a:gd name="connsiteX0-11" fmla="*/ 286061 w 1312759"/>
              <a:gd name="connsiteY0-12" fmla="*/ 122490 h 1566279"/>
              <a:gd name="connsiteX1-13" fmla="*/ 1113834 w 1312759"/>
              <a:gd name="connsiteY1-14" fmla="*/ 209117 h 1566279"/>
              <a:gd name="connsiteX2-15" fmla="*/ 1229337 w 1312759"/>
              <a:gd name="connsiteY2-16" fmla="*/ 1566279 h 1566279"/>
              <a:gd name="connsiteX3-17" fmla="*/ 55055 w 1312759"/>
              <a:gd name="connsiteY3-18" fmla="*/ 1364149 h 1566279"/>
              <a:gd name="connsiteX4-19" fmla="*/ 286061 w 1312759"/>
              <a:gd name="connsiteY4-20" fmla="*/ 122490 h 1566279"/>
              <a:gd name="connsiteX0-21" fmla="*/ 284767 w 1311465"/>
              <a:gd name="connsiteY0-22" fmla="*/ 155261 h 1599050"/>
              <a:gd name="connsiteX1-23" fmla="*/ 1112540 w 1311465"/>
              <a:gd name="connsiteY1-24" fmla="*/ 241888 h 1599050"/>
              <a:gd name="connsiteX2-25" fmla="*/ 1228043 w 1311465"/>
              <a:gd name="connsiteY2-26" fmla="*/ 1599050 h 1599050"/>
              <a:gd name="connsiteX3-27" fmla="*/ 53761 w 1311465"/>
              <a:gd name="connsiteY3-28" fmla="*/ 1396920 h 1599050"/>
              <a:gd name="connsiteX4-29" fmla="*/ 284767 w 1311465"/>
              <a:gd name="connsiteY4-30" fmla="*/ 155261 h 1599050"/>
              <a:gd name="connsiteX0-31" fmla="*/ 286061 w 1312759"/>
              <a:gd name="connsiteY0-32" fmla="*/ 122491 h 1566280"/>
              <a:gd name="connsiteX1-33" fmla="*/ 1113834 w 1312759"/>
              <a:gd name="connsiteY1-34" fmla="*/ 209118 h 1566280"/>
              <a:gd name="connsiteX2-35" fmla="*/ 1229337 w 1312759"/>
              <a:gd name="connsiteY2-36" fmla="*/ 1566280 h 1566280"/>
              <a:gd name="connsiteX3-37" fmla="*/ 55055 w 1312759"/>
              <a:gd name="connsiteY3-38" fmla="*/ 1364150 h 1566280"/>
              <a:gd name="connsiteX4-39" fmla="*/ 286061 w 1312759"/>
              <a:gd name="connsiteY4-40" fmla="*/ 122491 h 1566280"/>
              <a:gd name="connsiteX0-41" fmla="*/ 387270 w 1413968"/>
              <a:gd name="connsiteY0-42" fmla="*/ 122491 h 1566280"/>
              <a:gd name="connsiteX1-43" fmla="*/ 1215043 w 1413968"/>
              <a:gd name="connsiteY1-44" fmla="*/ 209118 h 1566280"/>
              <a:gd name="connsiteX2-45" fmla="*/ 1330546 w 1413968"/>
              <a:gd name="connsiteY2-46" fmla="*/ 1566280 h 1566280"/>
              <a:gd name="connsiteX3-47" fmla="*/ 156264 w 1413968"/>
              <a:gd name="connsiteY3-48" fmla="*/ 1364150 h 1566280"/>
              <a:gd name="connsiteX4-49" fmla="*/ 387270 w 1413968"/>
              <a:gd name="connsiteY4-50" fmla="*/ 122491 h 1566280"/>
              <a:gd name="connsiteX0-51" fmla="*/ 328547 w 1355245"/>
              <a:gd name="connsiteY0-52" fmla="*/ 122491 h 1592705"/>
              <a:gd name="connsiteX1-53" fmla="*/ 1156320 w 1355245"/>
              <a:gd name="connsiteY1-54" fmla="*/ 209118 h 1592705"/>
              <a:gd name="connsiteX2-55" fmla="*/ 1271823 w 1355245"/>
              <a:gd name="connsiteY2-56" fmla="*/ 1566280 h 1592705"/>
              <a:gd name="connsiteX3-57" fmla="*/ 97541 w 1355245"/>
              <a:gd name="connsiteY3-58" fmla="*/ 1364150 h 1592705"/>
              <a:gd name="connsiteX4-59" fmla="*/ 328547 w 1355245"/>
              <a:gd name="connsiteY4-60" fmla="*/ 122491 h 1592705"/>
              <a:gd name="connsiteX0-61" fmla="*/ 328547 w 1450783"/>
              <a:gd name="connsiteY0-62" fmla="*/ 122491 h 1592705"/>
              <a:gd name="connsiteX1-63" fmla="*/ 1156320 w 1450783"/>
              <a:gd name="connsiteY1-64" fmla="*/ 209118 h 1592705"/>
              <a:gd name="connsiteX2-65" fmla="*/ 1271823 w 1450783"/>
              <a:gd name="connsiteY2-66" fmla="*/ 1566280 h 1592705"/>
              <a:gd name="connsiteX3-67" fmla="*/ 97541 w 1450783"/>
              <a:gd name="connsiteY3-68" fmla="*/ 1364150 h 1592705"/>
              <a:gd name="connsiteX4-69" fmla="*/ 328547 w 1450783"/>
              <a:gd name="connsiteY4-70" fmla="*/ 122491 h 1592705"/>
              <a:gd name="connsiteX0-71" fmla="*/ 328547 w 1408005"/>
              <a:gd name="connsiteY0-72" fmla="*/ 122491 h 1757216"/>
              <a:gd name="connsiteX1-73" fmla="*/ 1156320 w 1408005"/>
              <a:gd name="connsiteY1-74" fmla="*/ 209118 h 1757216"/>
              <a:gd name="connsiteX2-75" fmla="*/ 1271823 w 1408005"/>
              <a:gd name="connsiteY2-76" fmla="*/ 1566280 h 1757216"/>
              <a:gd name="connsiteX3-77" fmla="*/ 97541 w 1408005"/>
              <a:gd name="connsiteY3-78" fmla="*/ 1364150 h 1757216"/>
              <a:gd name="connsiteX4-79" fmla="*/ 328547 w 1408005"/>
              <a:gd name="connsiteY4-80" fmla="*/ 122491 h 17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8005" h="1757216">
                <a:moveTo>
                  <a:pt x="328547" y="122491"/>
                </a:moveTo>
                <a:cubicBezTo>
                  <a:pt x="505010" y="-70014"/>
                  <a:pt x="999107" y="-31513"/>
                  <a:pt x="1156320" y="209118"/>
                </a:cubicBezTo>
                <a:cubicBezTo>
                  <a:pt x="1313533" y="449749"/>
                  <a:pt x="1566998" y="1229396"/>
                  <a:pt x="1271823" y="1566280"/>
                </a:cubicBezTo>
                <a:cubicBezTo>
                  <a:pt x="976648" y="1903164"/>
                  <a:pt x="354214" y="1768411"/>
                  <a:pt x="97541" y="1364150"/>
                </a:cubicBezTo>
                <a:cubicBezTo>
                  <a:pt x="-159132" y="959889"/>
                  <a:pt x="152084" y="314996"/>
                  <a:pt x="328547" y="122491"/>
                </a:cubicBezTo>
                <a:close/>
              </a:path>
            </a:pathLst>
          </a:custGeom>
          <a:solidFill>
            <a:srgbClr val="EECC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79235" y="292100"/>
            <a:ext cx="2243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文章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概要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664200" y="299720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21985" y="421640"/>
            <a:ext cx="53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2650" y="190373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687979" y="191224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21851" y="20520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03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15430" y="2692400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引理一及其</a:t>
            </a: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lang="zh-CN" altLang="en-US" sz="2400" b="1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700679" y="2699552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58462" y="2839408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04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27415" y="5735434"/>
            <a:ext cx="224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下一阶段计划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712744" y="574330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51267" y="5883163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08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9155" y="111506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网络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65754" y="111531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0261" y="1255172"/>
            <a:ext cx="5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02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5430" y="3449955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引理二及其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00679" y="345783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5186" y="359768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05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5430" y="4217035"/>
            <a:ext cx="269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引理三及其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0679" y="422491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35186" y="436476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06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5350" y="4984118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FLP Theorem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0395" y="5010785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35186" y="51508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07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燕尾形 20"/>
          <p:cNvSpPr/>
          <p:nvPr/>
        </p:nvSpPr>
        <p:spPr>
          <a:xfrm>
            <a:off x="4415155" y="5114290"/>
            <a:ext cx="1028065" cy="330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6378" y="719639"/>
            <a:ext cx="29921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7FLP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THEOREM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91948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lt"/>
              <a:buNone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结论：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No consensus protocol is totally correct in spite of one fault.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只要有一个节点故障，没有一个 consensus algorithm 能够达到 totally correct。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论文通过反证法证明，假设一个 consensus algorithm  是 total correct。反证法的 idea 分两步：（1）存在 initial configuration 是 bivalent（2）证明 consensus algorithm 从一个 bivalent intial configuration 出发，永远存在一个 admissible run 使得系统无法做出决定。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3145" y="4100830"/>
            <a:ext cx="10461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9115350" y="4691801"/>
            <a:ext cx="3076650" cy="2166199"/>
          </a:xfrm>
          <a:custGeom>
            <a:avLst/>
            <a:gdLst>
              <a:gd name="connsiteX0" fmla="*/ 4155041 w 4354435"/>
              <a:gd name="connsiteY0" fmla="*/ 39 h 3065858"/>
              <a:gd name="connsiteX1" fmla="*/ 4271899 w 4354435"/>
              <a:gd name="connsiteY1" fmla="*/ 5311 h 3065858"/>
              <a:gd name="connsiteX2" fmla="*/ 4354435 w 4354435"/>
              <a:gd name="connsiteY2" fmla="*/ 19956 h 3065858"/>
              <a:gd name="connsiteX3" fmla="*/ 4354435 w 4354435"/>
              <a:gd name="connsiteY3" fmla="*/ 3065858 h 3065858"/>
              <a:gd name="connsiteX4" fmla="*/ 0 w 4354435"/>
              <a:gd name="connsiteY4" fmla="*/ 3065858 h 3065858"/>
              <a:gd name="connsiteX5" fmla="*/ 59647 w 4354435"/>
              <a:gd name="connsiteY5" fmla="*/ 2889036 h 3065858"/>
              <a:gd name="connsiteX6" fmla="*/ 418650 w 4354435"/>
              <a:gd name="connsiteY6" fmla="*/ 2227629 h 3065858"/>
              <a:gd name="connsiteX7" fmla="*/ 3771260 w 4354435"/>
              <a:gd name="connsiteY7" fmla="*/ 35696 h 3065858"/>
              <a:gd name="connsiteX8" fmla="*/ 4155041 w 4354435"/>
              <a:gd name="connsiteY8" fmla="*/ 39 h 306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4435" h="3065858">
                <a:moveTo>
                  <a:pt x="4155041" y="39"/>
                </a:moveTo>
                <a:cubicBezTo>
                  <a:pt x="4194627" y="-275"/>
                  <a:pt x="4233484" y="1269"/>
                  <a:pt x="4271899" y="5311"/>
                </a:cubicBezTo>
                <a:lnTo>
                  <a:pt x="4354435" y="19956"/>
                </a:lnTo>
                <a:lnTo>
                  <a:pt x="4354435" y="3065858"/>
                </a:lnTo>
                <a:lnTo>
                  <a:pt x="0" y="3065858"/>
                </a:lnTo>
                <a:lnTo>
                  <a:pt x="59647" y="2889036"/>
                </a:lnTo>
                <a:cubicBezTo>
                  <a:pt x="142308" y="2677262"/>
                  <a:pt x="262736" y="2453645"/>
                  <a:pt x="418650" y="2227629"/>
                </a:cubicBezTo>
                <a:cubicBezTo>
                  <a:pt x="834422" y="1624918"/>
                  <a:pt x="3398747" y="81183"/>
                  <a:pt x="3771260" y="35696"/>
                </a:cubicBezTo>
                <a:cubicBezTo>
                  <a:pt x="3910952" y="18638"/>
                  <a:pt x="4036281" y="981"/>
                  <a:pt x="4155041" y="39"/>
                </a:cubicBezTo>
                <a:close/>
              </a:path>
            </a:pathLst>
          </a:cu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5400000" flipV="1">
            <a:off x="-1436569" y="2726355"/>
            <a:ext cx="5568215" cy="2695076"/>
          </a:xfrm>
          <a:custGeom>
            <a:avLst/>
            <a:gdLst>
              <a:gd name="connsiteX0" fmla="*/ 0 w 3943252"/>
              <a:gd name="connsiteY0" fmla="*/ 0 h 1618806"/>
              <a:gd name="connsiteX1" fmla="*/ 3943252 w 3943252"/>
              <a:gd name="connsiteY1" fmla="*/ 0 h 1618806"/>
              <a:gd name="connsiteX2" fmla="*/ 3943252 w 3943252"/>
              <a:gd name="connsiteY2" fmla="*/ 1332037 h 1618806"/>
              <a:gd name="connsiteX3" fmla="*/ 3870912 w 3943252"/>
              <a:gd name="connsiteY3" fmla="*/ 1367860 h 1618806"/>
              <a:gd name="connsiteX4" fmla="*/ 2100014 w 3943252"/>
              <a:gd name="connsiteY4" fmla="*/ 1540044 h 1618806"/>
              <a:gd name="connsiteX5" fmla="*/ 6129 w 3943252"/>
              <a:gd name="connsiteY5" fmla="*/ 16657 h 161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3252" h="1618806">
                <a:moveTo>
                  <a:pt x="0" y="0"/>
                </a:moveTo>
                <a:lnTo>
                  <a:pt x="3943252" y="0"/>
                </a:lnTo>
                <a:lnTo>
                  <a:pt x="3943252" y="1332037"/>
                </a:lnTo>
                <a:lnTo>
                  <a:pt x="3870912" y="1367860"/>
                </a:lnTo>
                <a:cubicBezTo>
                  <a:pt x="3373556" y="1594678"/>
                  <a:pt x="2643841" y="1704284"/>
                  <a:pt x="2100014" y="1540044"/>
                </a:cubicBezTo>
                <a:cubicBezTo>
                  <a:pt x="1510868" y="1362116"/>
                  <a:pt x="341372" y="738881"/>
                  <a:pt x="6129" y="16657"/>
                </a:cubicBezTo>
                <a:close/>
              </a:path>
            </a:pathLst>
          </a:custGeom>
          <a:solidFill>
            <a:srgbClr val="F1E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6008055" flipV="1">
            <a:off x="1751024" y="3992917"/>
            <a:ext cx="1453486" cy="1813977"/>
          </a:xfrm>
          <a:custGeom>
            <a:avLst/>
            <a:gdLst>
              <a:gd name="connsiteX0" fmla="*/ 231006 w 1174282"/>
              <a:gd name="connsiteY0" fmla="*/ 0 h 1443789"/>
              <a:gd name="connsiteX1" fmla="*/ 1058779 w 1174282"/>
              <a:gd name="connsiteY1" fmla="*/ 86627 h 1443789"/>
              <a:gd name="connsiteX2" fmla="*/ 1174282 w 1174282"/>
              <a:gd name="connsiteY2" fmla="*/ 1443789 h 1443789"/>
              <a:gd name="connsiteX3" fmla="*/ 0 w 1174282"/>
              <a:gd name="connsiteY3" fmla="*/ 1241659 h 1443789"/>
              <a:gd name="connsiteX4" fmla="*/ 231006 w 1174282"/>
              <a:gd name="connsiteY4" fmla="*/ 0 h 1443789"/>
              <a:gd name="connsiteX0-1" fmla="*/ 231006 w 1257704"/>
              <a:gd name="connsiteY0-2" fmla="*/ 122490 h 1566279"/>
              <a:gd name="connsiteX1-3" fmla="*/ 1058779 w 1257704"/>
              <a:gd name="connsiteY1-4" fmla="*/ 209117 h 1566279"/>
              <a:gd name="connsiteX2-5" fmla="*/ 1174282 w 1257704"/>
              <a:gd name="connsiteY2-6" fmla="*/ 1566279 h 1566279"/>
              <a:gd name="connsiteX3-7" fmla="*/ 0 w 1257704"/>
              <a:gd name="connsiteY3-8" fmla="*/ 1364149 h 1566279"/>
              <a:gd name="connsiteX4-9" fmla="*/ 231006 w 1257704"/>
              <a:gd name="connsiteY4-10" fmla="*/ 122490 h 1566279"/>
              <a:gd name="connsiteX0-11" fmla="*/ 286061 w 1312759"/>
              <a:gd name="connsiteY0-12" fmla="*/ 122490 h 1566279"/>
              <a:gd name="connsiteX1-13" fmla="*/ 1113834 w 1312759"/>
              <a:gd name="connsiteY1-14" fmla="*/ 209117 h 1566279"/>
              <a:gd name="connsiteX2-15" fmla="*/ 1229337 w 1312759"/>
              <a:gd name="connsiteY2-16" fmla="*/ 1566279 h 1566279"/>
              <a:gd name="connsiteX3-17" fmla="*/ 55055 w 1312759"/>
              <a:gd name="connsiteY3-18" fmla="*/ 1364149 h 1566279"/>
              <a:gd name="connsiteX4-19" fmla="*/ 286061 w 1312759"/>
              <a:gd name="connsiteY4-20" fmla="*/ 122490 h 1566279"/>
              <a:gd name="connsiteX0-21" fmla="*/ 284767 w 1311465"/>
              <a:gd name="connsiteY0-22" fmla="*/ 155261 h 1599050"/>
              <a:gd name="connsiteX1-23" fmla="*/ 1112540 w 1311465"/>
              <a:gd name="connsiteY1-24" fmla="*/ 241888 h 1599050"/>
              <a:gd name="connsiteX2-25" fmla="*/ 1228043 w 1311465"/>
              <a:gd name="connsiteY2-26" fmla="*/ 1599050 h 1599050"/>
              <a:gd name="connsiteX3-27" fmla="*/ 53761 w 1311465"/>
              <a:gd name="connsiteY3-28" fmla="*/ 1396920 h 1599050"/>
              <a:gd name="connsiteX4-29" fmla="*/ 284767 w 1311465"/>
              <a:gd name="connsiteY4-30" fmla="*/ 155261 h 1599050"/>
              <a:gd name="connsiteX0-31" fmla="*/ 286061 w 1312759"/>
              <a:gd name="connsiteY0-32" fmla="*/ 122491 h 1566280"/>
              <a:gd name="connsiteX1-33" fmla="*/ 1113834 w 1312759"/>
              <a:gd name="connsiteY1-34" fmla="*/ 209118 h 1566280"/>
              <a:gd name="connsiteX2-35" fmla="*/ 1229337 w 1312759"/>
              <a:gd name="connsiteY2-36" fmla="*/ 1566280 h 1566280"/>
              <a:gd name="connsiteX3-37" fmla="*/ 55055 w 1312759"/>
              <a:gd name="connsiteY3-38" fmla="*/ 1364150 h 1566280"/>
              <a:gd name="connsiteX4-39" fmla="*/ 286061 w 1312759"/>
              <a:gd name="connsiteY4-40" fmla="*/ 122491 h 1566280"/>
              <a:gd name="connsiteX0-41" fmla="*/ 387270 w 1413968"/>
              <a:gd name="connsiteY0-42" fmla="*/ 122491 h 1566280"/>
              <a:gd name="connsiteX1-43" fmla="*/ 1215043 w 1413968"/>
              <a:gd name="connsiteY1-44" fmla="*/ 209118 h 1566280"/>
              <a:gd name="connsiteX2-45" fmla="*/ 1330546 w 1413968"/>
              <a:gd name="connsiteY2-46" fmla="*/ 1566280 h 1566280"/>
              <a:gd name="connsiteX3-47" fmla="*/ 156264 w 1413968"/>
              <a:gd name="connsiteY3-48" fmla="*/ 1364150 h 1566280"/>
              <a:gd name="connsiteX4-49" fmla="*/ 387270 w 1413968"/>
              <a:gd name="connsiteY4-50" fmla="*/ 122491 h 1566280"/>
              <a:gd name="connsiteX0-51" fmla="*/ 328547 w 1355245"/>
              <a:gd name="connsiteY0-52" fmla="*/ 122491 h 1592705"/>
              <a:gd name="connsiteX1-53" fmla="*/ 1156320 w 1355245"/>
              <a:gd name="connsiteY1-54" fmla="*/ 209118 h 1592705"/>
              <a:gd name="connsiteX2-55" fmla="*/ 1271823 w 1355245"/>
              <a:gd name="connsiteY2-56" fmla="*/ 1566280 h 1592705"/>
              <a:gd name="connsiteX3-57" fmla="*/ 97541 w 1355245"/>
              <a:gd name="connsiteY3-58" fmla="*/ 1364150 h 1592705"/>
              <a:gd name="connsiteX4-59" fmla="*/ 328547 w 1355245"/>
              <a:gd name="connsiteY4-60" fmla="*/ 122491 h 1592705"/>
              <a:gd name="connsiteX0-61" fmla="*/ 328547 w 1450783"/>
              <a:gd name="connsiteY0-62" fmla="*/ 122491 h 1592705"/>
              <a:gd name="connsiteX1-63" fmla="*/ 1156320 w 1450783"/>
              <a:gd name="connsiteY1-64" fmla="*/ 209118 h 1592705"/>
              <a:gd name="connsiteX2-65" fmla="*/ 1271823 w 1450783"/>
              <a:gd name="connsiteY2-66" fmla="*/ 1566280 h 1592705"/>
              <a:gd name="connsiteX3-67" fmla="*/ 97541 w 1450783"/>
              <a:gd name="connsiteY3-68" fmla="*/ 1364150 h 1592705"/>
              <a:gd name="connsiteX4-69" fmla="*/ 328547 w 1450783"/>
              <a:gd name="connsiteY4-70" fmla="*/ 122491 h 1592705"/>
              <a:gd name="connsiteX0-71" fmla="*/ 328547 w 1408005"/>
              <a:gd name="connsiteY0-72" fmla="*/ 122491 h 1757216"/>
              <a:gd name="connsiteX1-73" fmla="*/ 1156320 w 1408005"/>
              <a:gd name="connsiteY1-74" fmla="*/ 209118 h 1757216"/>
              <a:gd name="connsiteX2-75" fmla="*/ 1271823 w 1408005"/>
              <a:gd name="connsiteY2-76" fmla="*/ 1566280 h 1757216"/>
              <a:gd name="connsiteX3-77" fmla="*/ 97541 w 1408005"/>
              <a:gd name="connsiteY3-78" fmla="*/ 1364150 h 1757216"/>
              <a:gd name="connsiteX4-79" fmla="*/ 328547 w 1408005"/>
              <a:gd name="connsiteY4-80" fmla="*/ 122491 h 17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8005" h="1757216">
                <a:moveTo>
                  <a:pt x="328547" y="122491"/>
                </a:moveTo>
                <a:cubicBezTo>
                  <a:pt x="505010" y="-70014"/>
                  <a:pt x="999107" y="-31513"/>
                  <a:pt x="1156320" y="209118"/>
                </a:cubicBezTo>
                <a:cubicBezTo>
                  <a:pt x="1313533" y="449749"/>
                  <a:pt x="1566998" y="1229396"/>
                  <a:pt x="1271823" y="1566280"/>
                </a:cubicBezTo>
                <a:cubicBezTo>
                  <a:pt x="976648" y="1903164"/>
                  <a:pt x="354214" y="1768411"/>
                  <a:pt x="97541" y="1364150"/>
                </a:cubicBezTo>
                <a:cubicBezTo>
                  <a:pt x="-159132" y="959889"/>
                  <a:pt x="152084" y="314996"/>
                  <a:pt x="328547" y="122491"/>
                </a:cubicBezTo>
                <a:close/>
              </a:path>
            </a:pathLst>
          </a:custGeom>
          <a:solidFill>
            <a:srgbClr val="EECC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79235" y="292100"/>
            <a:ext cx="2243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文章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概要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664200" y="299720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21985" y="421640"/>
            <a:ext cx="53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2650" y="190373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687979" y="191224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21851" y="20520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03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15430" y="2692400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引理一及其</a:t>
            </a: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lang="zh-CN" altLang="en-US" sz="2400" b="1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700679" y="2699552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58462" y="2839408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04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27415" y="5735434"/>
            <a:ext cx="224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下一阶段计划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712744" y="574330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51267" y="5883163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08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9155" y="111506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网络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65754" y="111531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0261" y="1255172"/>
            <a:ext cx="5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02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5430" y="3449955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引理二及其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00679" y="345783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5186" y="359768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05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5430" y="4217035"/>
            <a:ext cx="269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引理三及其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0679" y="422491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35186" y="436476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06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5350" y="4984118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FLP Theorem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0395" y="5010785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35186" y="51508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07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1" name="燕尾形 20"/>
          <p:cNvSpPr/>
          <p:nvPr/>
        </p:nvSpPr>
        <p:spPr>
          <a:xfrm>
            <a:off x="4382135" y="5902325"/>
            <a:ext cx="1028065" cy="330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636" y="641534"/>
            <a:ext cx="35960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8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总结及下一阶段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计划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91948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+mj-lt"/>
              <a:buNone/>
            </a:pP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虽然不存在真正意义的 consensus algorithm，但是人们还是想出了很多办法，来让算法变的可行。比如 Raft 和 Paxos 里面引入了随机，这样就可以一定程度上避免重复那个无法达到决议的</a:t>
            </a:r>
            <a:r>
              <a:rPr 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</a:t>
            </a: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，从而使算法满足 termination。FLP Impossibility 只是证明了一种最坏情况的存在，在实际中发的概率不会很大。</a:t>
            </a: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endParaRPr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indent="0">
              <a:buFont typeface="+mj-lt"/>
              <a:buNone/>
            </a:pP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计划：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CAP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理论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学习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半同步网络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理论学习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各种共识算法深入</a:t>
            </a:r>
            <a:r>
              <a:rPr lang="zh-CN" altLang="en-US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学习</a:t>
            </a: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3145" y="4100830"/>
            <a:ext cx="10461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ClrTx/>
              <a:buSzTx/>
              <a:buFont typeface="Wingdings" panose="05000000000000000000" charset="0"/>
              <a:buNone/>
            </a:pPr>
            <a:endParaRPr lang="zh-CN" altLang="en-US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" y="1732547"/>
            <a:ext cx="3152473" cy="5125452"/>
          </a:xfrm>
          <a:custGeom>
            <a:avLst/>
            <a:gdLst>
              <a:gd name="connsiteX0" fmla="*/ 145946 w 3518489"/>
              <a:gd name="connsiteY0" fmla="*/ 1176 h 5130092"/>
              <a:gd name="connsiteX1" fmla="*/ 2739367 w 3518489"/>
              <a:gd name="connsiteY1" fmla="*/ 2246841 h 5130092"/>
              <a:gd name="connsiteX2" fmla="*/ 3493863 w 3518489"/>
              <a:gd name="connsiteY2" fmla="*/ 5025022 h 5130092"/>
              <a:gd name="connsiteX3" fmla="*/ 3518489 w 3518489"/>
              <a:gd name="connsiteY3" fmla="*/ 5130092 h 5130092"/>
              <a:gd name="connsiteX4" fmla="*/ 0 w 3518489"/>
              <a:gd name="connsiteY4" fmla="*/ 5130092 h 5130092"/>
              <a:gd name="connsiteX5" fmla="*/ 0 w 3518489"/>
              <a:gd name="connsiteY5" fmla="*/ 24744 h 5130092"/>
              <a:gd name="connsiteX6" fmla="*/ 55958 w 3518489"/>
              <a:gd name="connsiteY6" fmla="*/ 11378 h 5130092"/>
              <a:gd name="connsiteX7" fmla="*/ 145946 w 3518489"/>
              <a:gd name="connsiteY7" fmla="*/ 1176 h 51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18489" h="5130092">
                <a:moveTo>
                  <a:pt x="145946" y="1176"/>
                </a:moveTo>
                <a:cubicBezTo>
                  <a:pt x="1023631" y="-46428"/>
                  <a:pt x="2119695" y="1362592"/>
                  <a:pt x="2739367" y="2246841"/>
                </a:cubicBezTo>
                <a:cubicBezTo>
                  <a:pt x="3337670" y="3100599"/>
                  <a:pt x="3288932" y="4066119"/>
                  <a:pt x="3493863" y="5025022"/>
                </a:cubicBezTo>
                <a:lnTo>
                  <a:pt x="3518489" y="5130092"/>
                </a:lnTo>
                <a:lnTo>
                  <a:pt x="0" y="5130092"/>
                </a:lnTo>
                <a:lnTo>
                  <a:pt x="0" y="24744"/>
                </a:lnTo>
                <a:lnTo>
                  <a:pt x="55958" y="11378"/>
                </a:lnTo>
                <a:cubicBezTo>
                  <a:pt x="85675" y="6191"/>
                  <a:pt x="115681" y="2817"/>
                  <a:pt x="145946" y="1176"/>
                </a:cubicBezTo>
                <a:close/>
              </a:path>
            </a:pathLst>
          </a:cu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7837566" y="3792142"/>
            <a:ext cx="4354435" cy="3065858"/>
          </a:xfrm>
          <a:custGeom>
            <a:avLst/>
            <a:gdLst>
              <a:gd name="connsiteX0" fmla="*/ 4155041 w 4354435"/>
              <a:gd name="connsiteY0" fmla="*/ 39 h 3065858"/>
              <a:gd name="connsiteX1" fmla="*/ 4271899 w 4354435"/>
              <a:gd name="connsiteY1" fmla="*/ 5311 h 3065858"/>
              <a:gd name="connsiteX2" fmla="*/ 4354435 w 4354435"/>
              <a:gd name="connsiteY2" fmla="*/ 19956 h 3065858"/>
              <a:gd name="connsiteX3" fmla="*/ 4354435 w 4354435"/>
              <a:gd name="connsiteY3" fmla="*/ 3065858 h 3065858"/>
              <a:gd name="connsiteX4" fmla="*/ 0 w 4354435"/>
              <a:gd name="connsiteY4" fmla="*/ 3065858 h 3065858"/>
              <a:gd name="connsiteX5" fmla="*/ 59647 w 4354435"/>
              <a:gd name="connsiteY5" fmla="*/ 2889036 h 3065858"/>
              <a:gd name="connsiteX6" fmla="*/ 418650 w 4354435"/>
              <a:gd name="connsiteY6" fmla="*/ 2227629 h 3065858"/>
              <a:gd name="connsiteX7" fmla="*/ 3771260 w 4354435"/>
              <a:gd name="connsiteY7" fmla="*/ 35696 h 3065858"/>
              <a:gd name="connsiteX8" fmla="*/ 4155041 w 4354435"/>
              <a:gd name="connsiteY8" fmla="*/ 39 h 306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4435" h="3065858">
                <a:moveTo>
                  <a:pt x="4155041" y="39"/>
                </a:moveTo>
                <a:cubicBezTo>
                  <a:pt x="4194627" y="-275"/>
                  <a:pt x="4233484" y="1269"/>
                  <a:pt x="4271899" y="5311"/>
                </a:cubicBezTo>
                <a:lnTo>
                  <a:pt x="4354435" y="19956"/>
                </a:lnTo>
                <a:lnTo>
                  <a:pt x="4354435" y="3065858"/>
                </a:lnTo>
                <a:lnTo>
                  <a:pt x="0" y="3065858"/>
                </a:lnTo>
                <a:lnTo>
                  <a:pt x="59647" y="2889036"/>
                </a:lnTo>
                <a:cubicBezTo>
                  <a:pt x="142308" y="2677262"/>
                  <a:pt x="262736" y="2453645"/>
                  <a:pt x="418650" y="2227629"/>
                </a:cubicBezTo>
                <a:cubicBezTo>
                  <a:pt x="834422" y="1624918"/>
                  <a:pt x="3398747" y="81183"/>
                  <a:pt x="3771260" y="35696"/>
                </a:cubicBezTo>
                <a:cubicBezTo>
                  <a:pt x="3910952" y="18638"/>
                  <a:pt x="4036281" y="981"/>
                  <a:pt x="4155041" y="39"/>
                </a:cubicBezTo>
                <a:close/>
              </a:path>
            </a:pathLst>
          </a:custGeom>
          <a:solidFill>
            <a:srgbClr val="D7D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8248748" y="0"/>
            <a:ext cx="3943252" cy="1618806"/>
          </a:xfrm>
          <a:custGeom>
            <a:avLst/>
            <a:gdLst>
              <a:gd name="connsiteX0" fmla="*/ 0 w 3943252"/>
              <a:gd name="connsiteY0" fmla="*/ 0 h 1618806"/>
              <a:gd name="connsiteX1" fmla="*/ 3943252 w 3943252"/>
              <a:gd name="connsiteY1" fmla="*/ 0 h 1618806"/>
              <a:gd name="connsiteX2" fmla="*/ 3943252 w 3943252"/>
              <a:gd name="connsiteY2" fmla="*/ 1332037 h 1618806"/>
              <a:gd name="connsiteX3" fmla="*/ 3870912 w 3943252"/>
              <a:gd name="connsiteY3" fmla="*/ 1367860 h 1618806"/>
              <a:gd name="connsiteX4" fmla="*/ 2100014 w 3943252"/>
              <a:gd name="connsiteY4" fmla="*/ 1540044 h 1618806"/>
              <a:gd name="connsiteX5" fmla="*/ 6129 w 3943252"/>
              <a:gd name="connsiteY5" fmla="*/ 16657 h 161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3252" h="1618806">
                <a:moveTo>
                  <a:pt x="0" y="0"/>
                </a:moveTo>
                <a:lnTo>
                  <a:pt x="3943252" y="0"/>
                </a:lnTo>
                <a:lnTo>
                  <a:pt x="3943252" y="1332037"/>
                </a:lnTo>
                <a:lnTo>
                  <a:pt x="3870912" y="1367860"/>
                </a:lnTo>
                <a:cubicBezTo>
                  <a:pt x="3373556" y="1594678"/>
                  <a:pt x="2643841" y="1704284"/>
                  <a:pt x="2100014" y="1540044"/>
                </a:cubicBezTo>
                <a:cubicBezTo>
                  <a:pt x="1510868" y="1362116"/>
                  <a:pt x="341372" y="738881"/>
                  <a:pt x="6129" y="16657"/>
                </a:cubicBezTo>
                <a:close/>
              </a:path>
            </a:pathLst>
          </a:custGeom>
          <a:solidFill>
            <a:srgbClr val="F1E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20991945">
            <a:off x="9970485" y="637260"/>
            <a:ext cx="1194822" cy="1491160"/>
          </a:xfrm>
          <a:custGeom>
            <a:avLst/>
            <a:gdLst>
              <a:gd name="connsiteX0" fmla="*/ 231006 w 1174282"/>
              <a:gd name="connsiteY0" fmla="*/ 0 h 1443789"/>
              <a:gd name="connsiteX1" fmla="*/ 1058779 w 1174282"/>
              <a:gd name="connsiteY1" fmla="*/ 86627 h 1443789"/>
              <a:gd name="connsiteX2" fmla="*/ 1174282 w 1174282"/>
              <a:gd name="connsiteY2" fmla="*/ 1443789 h 1443789"/>
              <a:gd name="connsiteX3" fmla="*/ 0 w 1174282"/>
              <a:gd name="connsiteY3" fmla="*/ 1241659 h 1443789"/>
              <a:gd name="connsiteX4" fmla="*/ 231006 w 1174282"/>
              <a:gd name="connsiteY4" fmla="*/ 0 h 1443789"/>
              <a:gd name="connsiteX0-1" fmla="*/ 231006 w 1257704"/>
              <a:gd name="connsiteY0-2" fmla="*/ 122490 h 1566279"/>
              <a:gd name="connsiteX1-3" fmla="*/ 1058779 w 1257704"/>
              <a:gd name="connsiteY1-4" fmla="*/ 209117 h 1566279"/>
              <a:gd name="connsiteX2-5" fmla="*/ 1174282 w 1257704"/>
              <a:gd name="connsiteY2-6" fmla="*/ 1566279 h 1566279"/>
              <a:gd name="connsiteX3-7" fmla="*/ 0 w 1257704"/>
              <a:gd name="connsiteY3-8" fmla="*/ 1364149 h 1566279"/>
              <a:gd name="connsiteX4-9" fmla="*/ 231006 w 1257704"/>
              <a:gd name="connsiteY4-10" fmla="*/ 122490 h 1566279"/>
              <a:gd name="connsiteX0-11" fmla="*/ 286061 w 1312759"/>
              <a:gd name="connsiteY0-12" fmla="*/ 122490 h 1566279"/>
              <a:gd name="connsiteX1-13" fmla="*/ 1113834 w 1312759"/>
              <a:gd name="connsiteY1-14" fmla="*/ 209117 h 1566279"/>
              <a:gd name="connsiteX2-15" fmla="*/ 1229337 w 1312759"/>
              <a:gd name="connsiteY2-16" fmla="*/ 1566279 h 1566279"/>
              <a:gd name="connsiteX3-17" fmla="*/ 55055 w 1312759"/>
              <a:gd name="connsiteY3-18" fmla="*/ 1364149 h 1566279"/>
              <a:gd name="connsiteX4-19" fmla="*/ 286061 w 1312759"/>
              <a:gd name="connsiteY4-20" fmla="*/ 122490 h 1566279"/>
              <a:gd name="connsiteX0-21" fmla="*/ 284767 w 1311465"/>
              <a:gd name="connsiteY0-22" fmla="*/ 155261 h 1599050"/>
              <a:gd name="connsiteX1-23" fmla="*/ 1112540 w 1311465"/>
              <a:gd name="connsiteY1-24" fmla="*/ 241888 h 1599050"/>
              <a:gd name="connsiteX2-25" fmla="*/ 1228043 w 1311465"/>
              <a:gd name="connsiteY2-26" fmla="*/ 1599050 h 1599050"/>
              <a:gd name="connsiteX3-27" fmla="*/ 53761 w 1311465"/>
              <a:gd name="connsiteY3-28" fmla="*/ 1396920 h 1599050"/>
              <a:gd name="connsiteX4-29" fmla="*/ 284767 w 1311465"/>
              <a:gd name="connsiteY4-30" fmla="*/ 155261 h 1599050"/>
              <a:gd name="connsiteX0-31" fmla="*/ 286061 w 1312759"/>
              <a:gd name="connsiteY0-32" fmla="*/ 122491 h 1566280"/>
              <a:gd name="connsiteX1-33" fmla="*/ 1113834 w 1312759"/>
              <a:gd name="connsiteY1-34" fmla="*/ 209118 h 1566280"/>
              <a:gd name="connsiteX2-35" fmla="*/ 1229337 w 1312759"/>
              <a:gd name="connsiteY2-36" fmla="*/ 1566280 h 1566280"/>
              <a:gd name="connsiteX3-37" fmla="*/ 55055 w 1312759"/>
              <a:gd name="connsiteY3-38" fmla="*/ 1364150 h 1566280"/>
              <a:gd name="connsiteX4-39" fmla="*/ 286061 w 1312759"/>
              <a:gd name="connsiteY4-40" fmla="*/ 122491 h 1566280"/>
              <a:gd name="connsiteX0-41" fmla="*/ 387270 w 1413968"/>
              <a:gd name="connsiteY0-42" fmla="*/ 122491 h 1566280"/>
              <a:gd name="connsiteX1-43" fmla="*/ 1215043 w 1413968"/>
              <a:gd name="connsiteY1-44" fmla="*/ 209118 h 1566280"/>
              <a:gd name="connsiteX2-45" fmla="*/ 1330546 w 1413968"/>
              <a:gd name="connsiteY2-46" fmla="*/ 1566280 h 1566280"/>
              <a:gd name="connsiteX3-47" fmla="*/ 156264 w 1413968"/>
              <a:gd name="connsiteY3-48" fmla="*/ 1364150 h 1566280"/>
              <a:gd name="connsiteX4-49" fmla="*/ 387270 w 1413968"/>
              <a:gd name="connsiteY4-50" fmla="*/ 122491 h 1566280"/>
              <a:gd name="connsiteX0-51" fmla="*/ 328547 w 1355245"/>
              <a:gd name="connsiteY0-52" fmla="*/ 122491 h 1592705"/>
              <a:gd name="connsiteX1-53" fmla="*/ 1156320 w 1355245"/>
              <a:gd name="connsiteY1-54" fmla="*/ 209118 h 1592705"/>
              <a:gd name="connsiteX2-55" fmla="*/ 1271823 w 1355245"/>
              <a:gd name="connsiteY2-56" fmla="*/ 1566280 h 1592705"/>
              <a:gd name="connsiteX3-57" fmla="*/ 97541 w 1355245"/>
              <a:gd name="connsiteY3-58" fmla="*/ 1364150 h 1592705"/>
              <a:gd name="connsiteX4-59" fmla="*/ 328547 w 1355245"/>
              <a:gd name="connsiteY4-60" fmla="*/ 122491 h 1592705"/>
              <a:gd name="connsiteX0-61" fmla="*/ 328547 w 1450783"/>
              <a:gd name="connsiteY0-62" fmla="*/ 122491 h 1592705"/>
              <a:gd name="connsiteX1-63" fmla="*/ 1156320 w 1450783"/>
              <a:gd name="connsiteY1-64" fmla="*/ 209118 h 1592705"/>
              <a:gd name="connsiteX2-65" fmla="*/ 1271823 w 1450783"/>
              <a:gd name="connsiteY2-66" fmla="*/ 1566280 h 1592705"/>
              <a:gd name="connsiteX3-67" fmla="*/ 97541 w 1450783"/>
              <a:gd name="connsiteY3-68" fmla="*/ 1364150 h 1592705"/>
              <a:gd name="connsiteX4-69" fmla="*/ 328547 w 1450783"/>
              <a:gd name="connsiteY4-70" fmla="*/ 122491 h 1592705"/>
              <a:gd name="connsiteX0-71" fmla="*/ 328547 w 1408005"/>
              <a:gd name="connsiteY0-72" fmla="*/ 122491 h 1757216"/>
              <a:gd name="connsiteX1-73" fmla="*/ 1156320 w 1408005"/>
              <a:gd name="connsiteY1-74" fmla="*/ 209118 h 1757216"/>
              <a:gd name="connsiteX2-75" fmla="*/ 1271823 w 1408005"/>
              <a:gd name="connsiteY2-76" fmla="*/ 1566280 h 1757216"/>
              <a:gd name="connsiteX3-77" fmla="*/ 97541 w 1408005"/>
              <a:gd name="connsiteY3-78" fmla="*/ 1364150 h 1757216"/>
              <a:gd name="connsiteX4-79" fmla="*/ 328547 w 1408005"/>
              <a:gd name="connsiteY4-80" fmla="*/ 122491 h 17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8005" h="1757216">
                <a:moveTo>
                  <a:pt x="328547" y="122491"/>
                </a:moveTo>
                <a:cubicBezTo>
                  <a:pt x="505010" y="-70014"/>
                  <a:pt x="999107" y="-31513"/>
                  <a:pt x="1156320" y="209118"/>
                </a:cubicBezTo>
                <a:cubicBezTo>
                  <a:pt x="1313533" y="449749"/>
                  <a:pt x="1566998" y="1229396"/>
                  <a:pt x="1271823" y="1566280"/>
                </a:cubicBezTo>
                <a:cubicBezTo>
                  <a:pt x="976648" y="1903164"/>
                  <a:pt x="354214" y="1768411"/>
                  <a:pt x="97541" y="1364150"/>
                </a:cubicBezTo>
                <a:cubicBezTo>
                  <a:pt x="-159132" y="959889"/>
                  <a:pt x="152084" y="314996"/>
                  <a:pt x="328547" y="122491"/>
                </a:cubicBezTo>
                <a:close/>
              </a:path>
            </a:pathLst>
          </a:custGeom>
          <a:solidFill>
            <a:srgbClr val="EECC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" y="1"/>
            <a:ext cx="2760642" cy="6862812"/>
          </a:xfrm>
          <a:custGeom>
            <a:avLst/>
            <a:gdLst>
              <a:gd name="connsiteX0" fmla="*/ 0 w 3012707"/>
              <a:gd name="connsiteY0" fmla="*/ 0 h 5322771"/>
              <a:gd name="connsiteX1" fmla="*/ 2906829 w 3012707"/>
              <a:gd name="connsiteY1" fmla="*/ 1992430 h 5322771"/>
              <a:gd name="connsiteX2" fmla="*/ 3012707 w 3012707"/>
              <a:gd name="connsiteY2" fmla="*/ 5322771 h 5322771"/>
              <a:gd name="connsiteX0-1" fmla="*/ 0 w 3012707"/>
              <a:gd name="connsiteY0-2" fmla="*/ 0 h 5322771"/>
              <a:gd name="connsiteX1-3" fmla="*/ 2906829 w 3012707"/>
              <a:gd name="connsiteY1-4" fmla="*/ 1992430 h 5322771"/>
              <a:gd name="connsiteX2-5" fmla="*/ 3012707 w 3012707"/>
              <a:gd name="connsiteY2-6" fmla="*/ 5322771 h 5322771"/>
              <a:gd name="connsiteX0-7" fmla="*/ 0 w 3012707"/>
              <a:gd name="connsiteY0-8" fmla="*/ 0 h 5322771"/>
              <a:gd name="connsiteX1-9" fmla="*/ 2906829 w 3012707"/>
              <a:gd name="connsiteY1-10" fmla="*/ 1992430 h 5322771"/>
              <a:gd name="connsiteX2-11" fmla="*/ 3012707 w 3012707"/>
              <a:gd name="connsiteY2-12" fmla="*/ 5322771 h 5322771"/>
              <a:gd name="connsiteX0-13" fmla="*/ 0 w 3315438"/>
              <a:gd name="connsiteY0-14" fmla="*/ 0 h 5322771"/>
              <a:gd name="connsiteX1-15" fmla="*/ 2906829 w 3315438"/>
              <a:gd name="connsiteY1-16" fmla="*/ 1992430 h 5322771"/>
              <a:gd name="connsiteX2-17" fmla="*/ 3012707 w 3315438"/>
              <a:gd name="connsiteY2-18" fmla="*/ 5322771 h 5322771"/>
              <a:gd name="connsiteX0-19" fmla="*/ 0 w 3329204"/>
              <a:gd name="connsiteY0-20" fmla="*/ 0 h 5322771"/>
              <a:gd name="connsiteX1-21" fmla="*/ 2926080 w 3329204"/>
              <a:gd name="connsiteY1-22" fmla="*/ 2098308 h 5322771"/>
              <a:gd name="connsiteX2-23" fmla="*/ 3012707 w 3329204"/>
              <a:gd name="connsiteY2-24" fmla="*/ 5322771 h 5322771"/>
              <a:gd name="connsiteX0-25" fmla="*/ 0 w 3329204"/>
              <a:gd name="connsiteY0-26" fmla="*/ 0 h 5322771"/>
              <a:gd name="connsiteX1-27" fmla="*/ 2926080 w 3329204"/>
              <a:gd name="connsiteY1-28" fmla="*/ 2098308 h 5322771"/>
              <a:gd name="connsiteX2-29" fmla="*/ 3012707 w 3329204"/>
              <a:gd name="connsiteY2-30" fmla="*/ 5322771 h 5322771"/>
              <a:gd name="connsiteX0-31" fmla="*/ 0 w 3240454"/>
              <a:gd name="connsiteY0-32" fmla="*/ 0 h 5322771"/>
              <a:gd name="connsiteX1-33" fmla="*/ 2926080 w 3240454"/>
              <a:gd name="connsiteY1-34" fmla="*/ 2098308 h 5322771"/>
              <a:gd name="connsiteX2-35" fmla="*/ 3012707 w 3240454"/>
              <a:gd name="connsiteY2-36" fmla="*/ 5322771 h 5322771"/>
              <a:gd name="connsiteX0-37" fmla="*/ 0 w 2682702"/>
              <a:gd name="connsiteY0-38" fmla="*/ 0 h 6824312"/>
              <a:gd name="connsiteX1-39" fmla="*/ 2550695 w 2682702"/>
              <a:gd name="connsiteY1-40" fmla="*/ 3599849 h 6824312"/>
              <a:gd name="connsiteX2-41" fmla="*/ 2637322 w 2682702"/>
              <a:gd name="connsiteY2-42" fmla="*/ 6824312 h 6824312"/>
              <a:gd name="connsiteX0-43" fmla="*/ 17656 w 2700358"/>
              <a:gd name="connsiteY0-44" fmla="*/ 0 h 6824312"/>
              <a:gd name="connsiteX1-45" fmla="*/ 2568351 w 2700358"/>
              <a:gd name="connsiteY1-46" fmla="*/ 3599849 h 6824312"/>
              <a:gd name="connsiteX2-47" fmla="*/ 2654978 w 2700358"/>
              <a:gd name="connsiteY2-48" fmla="*/ 6824312 h 6824312"/>
              <a:gd name="connsiteX0-49" fmla="*/ 2674 w 2685376"/>
              <a:gd name="connsiteY0-50" fmla="*/ 0 h 6824312"/>
              <a:gd name="connsiteX1-51" fmla="*/ 2553369 w 2685376"/>
              <a:gd name="connsiteY1-52" fmla="*/ 3599849 h 6824312"/>
              <a:gd name="connsiteX2-53" fmla="*/ 2639996 w 2685376"/>
              <a:gd name="connsiteY2-54" fmla="*/ 6824312 h 6824312"/>
              <a:gd name="connsiteX0-55" fmla="*/ 2674 w 2654480"/>
              <a:gd name="connsiteY0-56" fmla="*/ 0 h 6824312"/>
              <a:gd name="connsiteX1-57" fmla="*/ 2553369 w 2654480"/>
              <a:gd name="connsiteY1-58" fmla="*/ 3599849 h 6824312"/>
              <a:gd name="connsiteX2-59" fmla="*/ 2639996 w 2654480"/>
              <a:gd name="connsiteY2-60" fmla="*/ 6824312 h 6824312"/>
              <a:gd name="connsiteX0-61" fmla="*/ 2484 w 2816288"/>
              <a:gd name="connsiteY0-62" fmla="*/ 0 h 6824312"/>
              <a:gd name="connsiteX1-63" fmla="*/ 2726434 w 2816288"/>
              <a:gd name="connsiteY1-64" fmla="*/ 3782729 h 6824312"/>
              <a:gd name="connsiteX2-65" fmla="*/ 2639806 w 2816288"/>
              <a:gd name="connsiteY2-66" fmla="*/ 6824312 h 68243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16288" h="6824312">
                <a:moveTo>
                  <a:pt x="2484" y="0"/>
                </a:moveTo>
                <a:cubicBezTo>
                  <a:pt x="-87352" y="3407343"/>
                  <a:pt x="2286880" y="2645344"/>
                  <a:pt x="2726434" y="3782729"/>
                </a:cubicBezTo>
                <a:cubicBezTo>
                  <a:pt x="3165988" y="4920114"/>
                  <a:pt x="1805616" y="5396565"/>
                  <a:pt x="2639806" y="6824312"/>
                </a:cubicBezTo>
              </a:path>
            </a:pathLst>
          </a:custGeom>
          <a:noFill/>
          <a:ln w="28575">
            <a:solidFill>
              <a:srgbClr val="EECC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9342" y="2828836"/>
            <a:ext cx="5603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谢谢观看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4" name="PA_文本框 2"/>
          <p:cNvSpPr txBox="1"/>
          <p:nvPr>
            <p:custDataLst>
              <p:tags r:id="rId1"/>
            </p:custDataLst>
          </p:nvPr>
        </p:nvSpPr>
        <p:spPr>
          <a:xfrm>
            <a:off x="3455325" y="2190986"/>
            <a:ext cx="5281351" cy="3860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/>
              </a:defRPr>
            </a:lvl1pPr>
          </a:lstStyle>
          <a:p>
            <a:pPr lvl="0" algn="ctr">
              <a:defRPr/>
            </a:pPr>
            <a:r>
              <a:rPr lang="en-US" altLang="zh-CN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 </a:t>
            </a:r>
            <a:r>
              <a:rPr lang="zh-CN" altLang="en-US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工作汇报 </a:t>
            </a:r>
            <a:r>
              <a:rPr lang="en-US" altLang="zh-CN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/ </a:t>
            </a:r>
            <a:r>
              <a:rPr lang="zh-CN" altLang="en-US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学习</a:t>
            </a:r>
            <a:r>
              <a:rPr lang="zh-CN" altLang="en-US" sz="1600" b="0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分享</a:t>
            </a:r>
            <a:endParaRPr lang="zh-CN" altLang="en-US" sz="1600" b="0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5" name="圆角矩形 19"/>
          <p:cNvSpPr/>
          <p:nvPr/>
        </p:nvSpPr>
        <p:spPr>
          <a:xfrm>
            <a:off x="4992087" y="4323326"/>
            <a:ext cx="2168792" cy="397891"/>
          </a:xfrm>
          <a:prstGeom prst="roundRect">
            <a:avLst>
              <a:gd name="adj" fmla="val 50000"/>
            </a:avLst>
          </a:prstGeom>
          <a:solidFill>
            <a:srgbClr val="EECC9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44911" y="4348696"/>
            <a:ext cx="14630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汇报人</a:t>
            </a:r>
            <a:r>
              <a:rPr lang="en-US" altLang="zh-CN" sz="1600" b="1" dirty="0">
                <a:solidFill>
                  <a:srgbClr val="FAF6F5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:</a:t>
            </a:r>
            <a:r>
              <a:rPr lang="zh-CN" altLang="en-US" sz="1600" b="1" dirty="0">
                <a:solidFill>
                  <a:srgbClr val="FAF6F5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池</a:t>
            </a:r>
            <a:r>
              <a:rPr lang="zh-CN" altLang="en-US" sz="1600" b="1" dirty="0">
                <a:solidFill>
                  <a:srgbClr val="FAF6F5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cs typeface="+mn-ea"/>
                <a:sym typeface="思源黑体 CN Medium" panose="020B0600000000000000" pitchFamily="34" charset="-122"/>
              </a:rPr>
              <a:t>小文</a:t>
            </a:r>
            <a:endParaRPr lang="zh-CN" altLang="en-US" sz="1600" b="1" dirty="0">
              <a:solidFill>
                <a:srgbClr val="FAF6F5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cs typeface="+mn-ea"/>
              <a:sym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7196" y="640264"/>
            <a:ext cx="21215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1.1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文章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简介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102825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这篇论文虽然只有短短的</a:t>
            </a:r>
            <a:r>
              <a:rPr lang="en-US" altLang="zh-CN" sz="2400"/>
              <a:t>9</a:t>
            </a:r>
            <a:r>
              <a:rPr lang="zh-CN" altLang="en-US" sz="2400"/>
              <a:t>页不到，但却包含了一个分布式系统领域最重要的结论。同时因为该结论的重要性和影响力，该论文获得了2001年度的Edsger W. Dijkstra Prize。这个著名的结论被称为</a:t>
            </a:r>
            <a:r>
              <a:rPr lang="zh-CN" altLang="en-US" sz="2400" b="1"/>
              <a:t>FLP</a:t>
            </a:r>
            <a:r>
              <a:rPr lang="zh-CN" altLang="en-US" sz="2400"/>
              <a:t>结论或者</a:t>
            </a:r>
            <a:r>
              <a:rPr lang="zh-CN" altLang="en-US" sz="2400"/>
              <a:t>FLP不可能性，该定理的论文是由Fischer, Lynch and Patterson三位作者于1985年发表，</a:t>
            </a:r>
            <a:r>
              <a:rPr lang="zh-CN" altLang="en-US" sz="2400" b="1"/>
              <a:t>FLP</a:t>
            </a:r>
            <a:r>
              <a:rPr lang="zh-CN" altLang="en-US" sz="2400"/>
              <a:t>即该论文的三位作者Fischer Lynch Paterson的首字母。这三位都是分布式领域非常重要的科学家，尤其是Nancy A. Lynch，她的研究成果几乎遍及所有重要的分布式算法。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961" y="641534"/>
            <a:ext cx="28340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1.2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文章证明结论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102825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/>
              <a:t>在网络可靠，但允许节点失效（即便只有一个）的最小化异步模型系统中，不存在一个可以解决一致性问题的确定性共识算法。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9115350" y="4691801"/>
            <a:ext cx="3076650" cy="2166199"/>
          </a:xfrm>
          <a:custGeom>
            <a:avLst/>
            <a:gdLst>
              <a:gd name="connsiteX0" fmla="*/ 4155041 w 4354435"/>
              <a:gd name="connsiteY0" fmla="*/ 39 h 3065858"/>
              <a:gd name="connsiteX1" fmla="*/ 4271899 w 4354435"/>
              <a:gd name="connsiteY1" fmla="*/ 5311 h 3065858"/>
              <a:gd name="connsiteX2" fmla="*/ 4354435 w 4354435"/>
              <a:gd name="connsiteY2" fmla="*/ 19956 h 3065858"/>
              <a:gd name="connsiteX3" fmla="*/ 4354435 w 4354435"/>
              <a:gd name="connsiteY3" fmla="*/ 3065858 h 3065858"/>
              <a:gd name="connsiteX4" fmla="*/ 0 w 4354435"/>
              <a:gd name="connsiteY4" fmla="*/ 3065858 h 3065858"/>
              <a:gd name="connsiteX5" fmla="*/ 59647 w 4354435"/>
              <a:gd name="connsiteY5" fmla="*/ 2889036 h 3065858"/>
              <a:gd name="connsiteX6" fmla="*/ 418650 w 4354435"/>
              <a:gd name="connsiteY6" fmla="*/ 2227629 h 3065858"/>
              <a:gd name="connsiteX7" fmla="*/ 3771260 w 4354435"/>
              <a:gd name="connsiteY7" fmla="*/ 35696 h 3065858"/>
              <a:gd name="connsiteX8" fmla="*/ 4155041 w 4354435"/>
              <a:gd name="connsiteY8" fmla="*/ 39 h 306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4435" h="3065858">
                <a:moveTo>
                  <a:pt x="4155041" y="39"/>
                </a:moveTo>
                <a:cubicBezTo>
                  <a:pt x="4194627" y="-275"/>
                  <a:pt x="4233484" y="1269"/>
                  <a:pt x="4271899" y="5311"/>
                </a:cubicBezTo>
                <a:lnTo>
                  <a:pt x="4354435" y="19956"/>
                </a:lnTo>
                <a:lnTo>
                  <a:pt x="4354435" y="3065858"/>
                </a:lnTo>
                <a:lnTo>
                  <a:pt x="0" y="3065858"/>
                </a:lnTo>
                <a:lnTo>
                  <a:pt x="59647" y="2889036"/>
                </a:lnTo>
                <a:cubicBezTo>
                  <a:pt x="142308" y="2677262"/>
                  <a:pt x="262736" y="2453645"/>
                  <a:pt x="418650" y="2227629"/>
                </a:cubicBezTo>
                <a:cubicBezTo>
                  <a:pt x="834422" y="1624918"/>
                  <a:pt x="3398747" y="81183"/>
                  <a:pt x="3771260" y="35696"/>
                </a:cubicBezTo>
                <a:cubicBezTo>
                  <a:pt x="3910952" y="18638"/>
                  <a:pt x="4036281" y="981"/>
                  <a:pt x="4155041" y="39"/>
                </a:cubicBezTo>
                <a:close/>
              </a:path>
            </a:pathLst>
          </a:cu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5400000" flipV="1">
            <a:off x="-1436569" y="2726355"/>
            <a:ext cx="5568215" cy="2695076"/>
          </a:xfrm>
          <a:custGeom>
            <a:avLst/>
            <a:gdLst>
              <a:gd name="connsiteX0" fmla="*/ 0 w 3943252"/>
              <a:gd name="connsiteY0" fmla="*/ 0 h 1618806"/>
              <a:gd name="connsiteX1" fmla="*/ 3943252 w 3943252"/>
              <a:gd name="connsiteY1" fmla="*/ 0 h 1618806"/>
              <a:gd name="connsiteX2" fmla="*/ 3943252 w 3943252"/>
              <a:gd name="connsiteY2" fmla="*/ 1332037 h 1618806"/>
              <a:gd name="connsiteX3" fmla="*/ 3870912 w 3943252"/>
              <a:gd name="connsiteY3" fmla="*/ 1367860 h 1618806"/>
              <a:gd name="connsiteX4" fmla="*/ 2100014 w 3943252"/>
              <a:gd name="connsiteY4" fmla="*/ 1540044 h 1618806"/>
              <a:gd name="connsiteX5" fmla="*/ 6129 w 3943252"/>
              <a:gd name="connsiteY5" fmla="*/ 16657 h 161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3252" h="1618806">
                <a:moveTo>
                  <a:pt x="0" y="0"/>
                </a:moveTo>
                <a:lnTo>
                  <a:pt x="3943252" y="0"/>
                </a:lnTo>
                <a:lnTo>
                  <a:pt x="3943252" y="1332037"/>
                </a:lnTo>
                <a:lnTo>
                  <a:pt x="3870912" y="1367860"/>
                </a:lnTo>
                <a:cubicBezTo>
                  <a:pt x="3373556" y="1594678"/>
                  <a:pt x="2643841" y="1704284"/>
                  <a:pt x="2100014" y="1540044"/>
                </a:cubicBezTo>
                <a:cubicBezTo>
                  <a:pt x="1510868" y="1362116"/>
                  <a:pt x="341372" y="738881"/>
                  <a:pt x="6129" y="16657"/>
                </a:cubicBezTo>
                <a:close/>
              </a:path>
            </a:pathLst>
          </a:custGeom>
          <a:solidFill>
            <a:srgbClr val="F1E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6008055" flipV="1">
            <a:off x="1751024" y="3992917"/>
            <a:ext cx="1453486" cy="1813977"/>
          </a:xfrm>
          <a:custGeom>
            <a:avLst/>
            <a:gdLst>
              <a:gd name="connsiteX0" fmla="*/ 231006 w 1174282"/>
              <a:gd name="connsiteY0" fmla="*/ 0 h 1443789"/>
              <a:gd name="connsiteX1" fmla="*/ 1058779 w 1174282"/>
              <a:gd name="connsiteY1" fmla="*/ 86627 h 1443789"/>
              <a:gd name="connsiteX2" fmla="*/ 1174282 w 1174282"/>
              <a:gd name="connsiteY2" fmla="*/ 1443789 h 1443789"/>
              <a:gd name="connsiteX3" fmla="*/ 0 w 1174282"/>
              <a:gd name="connsiteY3" fmla="*/ 1241659 h 1443789"/>
              <a:gd name="connsiteX4" fmla="*/ 231006 w 1174282"/>
              <a:gd name="connsiteY4" fmla="*/ 0 h 1443789"/>
              <a:gd name="connsiteX0-1" fmla="*/ 231006 w 1257704"/>
              <a:gd name="connsiteY0-2" fmla="*/ 122490 h 1566279"/>
              <a:gd name="connsiteX1-3" fmla="*/ 1058779 w 1257704"/>
              <a:gd name="connsiteY1-4" fmla="*/ 209117 h 1566279"/>
              <a:gd name="connsiteX2-5" fmla="*/ 1174282 w 1257704"/>
              <a:gd name="connsiteY2-6" fmla="*/ 1566279 h 1566279"/>
              <a:gd name="connsiteX3-7" fmla="*/ 0 w 1257704"/>
              <a:gd name="connsiteY3-8" fmla="*/ 1364149 h 1566279"/>
              <a:gd name="connsiteX4-9" fmla="*/ 231006 w 1257704"/>
              <a:gd name="connsiteY4-10" fmla="*/ 122490 h 1566279"/>
              <a:gd name="connsiteX0-11" fmla="*/ 286061 w 1312759"/>
              <a:gd name="connsiteY0-12" fmla="*/ 122490 h 1566279"/>
              <a:gd name="connsiteX1-13" fmla="*/ 1113834 w 1312759"/>
              <a:gd name="connsiteY1-14" fmla="*/ 209117 h 1566279"/>
              <a:gd name="connsiteX2-15" fmla="*/ 1229337 w 1312759"/>
              <a:gd name="connsiteY2-16" fmla="*/ 1566279 h 1566279"/>
              <a:gd name="connsiteX3-17" fmla="*/ 55055 w 1312759"/>
              <a:gd name="connsiteY3-18" fmla="*/ 1364149 h 1566279"/>
              <a:gd name="connsiteX4-19" fmla="*/ 286061 w 1312759"/>
              <a:gd name="connsiteY4-20" fmla="*/ 122490 h 1566279"/>
              <a:gd name="connsiteX0-21" fmla="*/ 284767 w 1311465"/>
              <a:gd name="connsiteY0-22" fmla="*/ 155261 h 1599050"/>
              <a:gd name="connsiteX1-23" fmla="*/ 1112540 w 1311465"/>
              <a:gd name="connsiteY1-24" fmla="*/ 241888 h 1599050"/>
              <a:gd name="connsiteX2-25" fmla="*/ 1228043 w 1311465"/>
              <a:gd name="connsiteY2-26" fmla="*/ 1599050 h 1599050"/>
              <a:gd name="connsiteX3-27" fmla="*/ 53761 w 1311465"/>
              <a:gd name="connsiteY3-28" fmla="*/ 1396920 h 1599050"/>
              <a:gd name="connsiteX4-29" fmla="*/ 284767 w 1311465"/>
              <a:gd name="connsiteY4-30" fmla="*/ 155261 h 1599050"/>
              <a:gd name="connsiteX0-31" fmla="*/ 286061 w 1312759"/>
              <a:gd name="connsiteY0-32" fmla="*/ 122491 h 1566280"/>
              <a:gd name="connsiteX1-33" fmla="*/ 1113834 w 1312759"/>
              <a:gd name="connsiteY1-34" fmla="*/ 209118 h 1566280"/>
              <a:gd name="connsiteX2-35" fmla="*/ 1229337 w 1312759"/>
              <a:gd name="connsiteY2-36" fmla="*/ 1566280 h 1566280"/>
              <a:gd name="connsiteX3-37" fmla="*/ 55055 w 1312759"/>
              <a:gd name="connsiteY3-38" fmla="*/ 1364150 h 1566280"/>
              <a:gd name="connsiteX4-39" fmla="*/ 286061 w 1312759"/>
              <a:gd name="connsiteY4-40" fmla="*/ 122491 h 1566280"/>
              <a:gd name="connsiteX0-41" fmla="*/ 387270 w 1413968"/>
              <a:gd name="connsiteY0-42" fmla="*/ 122491 h 1566280"/>
              <a:gd name="connsiteX1-43" fmla="*/ 1215043 w 1413968"/>
              <a:gd name="connsiteY1-44" fmla="*/ 209118 h 1566280"/>
              <a:gd name="connsiteX2-45" fmla="*/ 1330546 w 1413968"/>
              <a:gd name="connsiteY2-46" fmla="*/ 1566280 h 1566280"/>
              <a:gd name="connsiteX3-47" fmla="*/ 156264 w 1413968"/>
              <a:gd name="connsiteY3-48" fmla="*/ 1364150 h 1566280"/>
              <a:gd name="connsiteX4-49" fmla="*/ 387270 w 1413968"/>
              <a:gd name="connsiteY4-50" fmla="*/ 122491 h 1566280"/>
              <a:gd name="connsiteX0-51" fmla="*/ 328547 w 1355245"/>
              <a:gd name="connsiteY0-52" fmla="*/ 122491 h 1592705"/>
              <a:gd name="connsiteX1-53" fmla="*/ 1156320 w 1355245"/>
              <a:gd name="connsiteY1-54" fmla="*/ 209118 h 1592705"/>
              <a:gd name="connsiteX2-55" fmla="*/ 1271823 w 1355245"/>
              <a:gd name="connsiteY2-56" fmla="*/ 1566280 h 1592705"/>
              <a:gd name="connsiteX3-57" fmla="*/ 97541 w 1355245"/>
              <a:gd name="connsiteY3-58" fmla="*/ 1364150 h 1592705"/>
              <a:gd name="connsiteX4-59" fmla="*/ 328547 w 1355245"/>
              <a:gd name="connsiteY4-60" fmla="*/ 122491 h 1592705"/>
              <a:gd name="connsiteX0-61" fmla="*/ 328547 w 1450783"/>
              <a:gd name="connsiteY0-62" fmla="*/ 122491 h 1592705"/>
              <a:gd name="connsiteX1-63" fmla="*/ 1156320 w 1450783"/>
              <a:gd name="connsiteY1-64" fmla="*/ 209118 h 1592705"/>
              <a:gd name="connsiteX2-65" fmla="*/ 1271823 w 1450783"/>
              <a:gd name="connsiteY2-66" fmla="*/ 1566280 h 1592705"/>
              <a:gd name="connsiteX3-67" fmla="*/ 97541 w 1450783"/>
              <a:gd name="connsiteY3-68" fmla="*/ 1364150 h 1592705"/>
              <a:gd name="connsiteX4-69" fmla="*/ 328547 w 1450783"/>
              <a:gd name="connsiteY4-70" fmla="*/ 122491 h 1592705"/>
              <a:gd name="connsiteX0-71" fmla="*/ 328547 w 1408005"/>
              <a:gd name="connsiteY0-72" fmla="*/ 122491 h 1757216"/>
              <a:gd name="connsiteX1-73" fmla="*/ 1156320 w 1408005"/>
              <a:gd name="connsiteY1-74" fmla="*/ 209118 h 1757216"/>
              <a:gd name="connsiteX2-75" fmla="*/ 1271823 w 1408005"/>
              <a:gd name="connsiteY2-76" fmla="*/ 1566280 h 1757216"/>
              <a:gd name="connsiteX3-77" fmla="*/ 97541 w 1408005"/>
              <a:gd name="connsiteY3-78" fmla="*/ 1364150 h 1757216"/>
              <a:gd name="connsiteX4-79" fmla="*/ 328547 w 1408005"/>
              <a:gd name="connsiteY4-80" fmla="*/ 122491 h 17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8005" h="1757216">
                <a:moveTo>
                  <a:pt x="328547" y="122491"/>
                </a:moveTo>
                <a:cubicBezTo>
                  <a:pt x="505010" y="-70014"/>
                  <a:pt x="999107" y="-31513"/>
                  <a:pt x="1156320" y="209118"/>
                </a:cubicBezTo>
                <a:cubicBezTo>
                  <a:pt x="1313533" y="449749"/>
                  <a:pt x="1566998" y="1229396"/>
                  <a:pt x="1271823" y="1566280"/>
                </a:cubicBezTo>
                <a:cubicBezTo>
                  <a:pt x="976648" y="1903164"/>
                  <a:pt x="354214" y="1768411"/>
                  <a:pt x="97541" y="1364150"/>
                </a:cubicBezTo>
                <a:cubicBezTo>
                  <a:pt x="-159132" y="959889"/>
                  <a:pt x="152084" y="314996"/>
                  <a:pt x="328547" y="122491"/>
                </a:cubicBezTo>
                <a:close/>
              </a:path>
            </a:pathLst>
          </a:custGeom>
          <a:solidFill>
            <a:srgbClr val="EECC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79235" y="292100"/>
            <a:ext cx="2243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文章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概要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664200" y="299720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21985" y="421640"/>
            <a:ext cx="53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2650" y="190373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687979" y="191224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21851" y="20520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03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15430" y="2692400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引理一及其</a:t>
            </a: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lang="zh-CN" altLang="en-US" sz="2400" b="1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700679" y="2699552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58462" y="2839408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04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27415" y="5735434"/>
            <a:ext cx="224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下一阶段计划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712744" y="574330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51267" y="5883163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08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9155" y="111506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网络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65754" y="111531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0261" y="1255172"/>
            <a:ext cx="5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02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5430" y="3449955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引理二及其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00679" y="345783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5186" y="359768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05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5430" y="4217035"/>
            <a:ext cx="269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引理三及其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0679" y="422491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35186" y="436476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06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5350" y="4984118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FLP Theorem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0395" y="5010785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35186" y="51508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07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378325" y="1294130"/>
            <a:ext cx="1028065" cy="330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8638" y="641534"/>
            <a:ext cx="46151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2.1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分布式系统中的网络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102825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"/>
            </a:pPr>
            <a:r>
              <a:rPr lang="zh-CN" sz="2400"/>
              <a:t>同步网络模型：网络通信存在固定的并且已知的时延上界 。该模型中，网络中两个节点之间网络通信的时延最大为 ，即使有恶意节点存在，该恶意节点能够引起的通信时延也不超过 。</a:t>
            </a:r>
            <a:endParaRPr lang="zh-CN" sz="24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sz="2400"/>
              <a:t>异步网络模型：网络通信存在未知的时延，并且时延的上界未知，但是消息最终还是能够被成功投递。在该模型中，网络中两个节点之间网络通信的时延可以任意长，即如果有恶意节点存在，该恶意节点可以任意延长通信时延。</a:t>
            </a:r>
            <a:endParaRPr lang="zh-CN" sz="24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zh-CN" sz="2400"/>
              <a:t>半同步网络模型：假定存在时间点，如全网稳定时间（global</a:t>
            </a:r>
            <a:r>
              <a:rPr lang="en-US" altLang="zh-CN" sz="2400"/>
              <a:t> </a:t>
            </a:r>
            <a:r>
              <a:rPr lang="zh-CN" sz="2400"/>
              <a:t>stabilization time，GST），在GST之前网络通信模型为异步网络模型，在GST之后则为同步网络模型。恶意节点可以将时间点GST向后任意延期，并且GST发生时不会有任何通知。在该模型中，在时间点</a:t>
            </a:r>
            <a:r>
              <a:rPr lang="en-US" altLang="zh-CN" sz="2400"/>
              <a:t>T</a:t>
            </a:r>
            <a:r>
              <a:rPr lang="zh-CN" sz="2400"/>
              <a:t>时发送的消息被送达的时延为Δ + max(</a:t>
            </a:r>
            <a:r>
              <a:rPr lang="en-US" altLang="zh-CN" sz="2400"/>
              <a:t>T</a:t>
            </a:r>
            <a:r>
              <a:rPr lang="zh-CN" sz="2400"/>
              <a:t>, GST)</a:t>
            </a:r>
            <a:endParaRPr 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8638" y="641534"/>
            <a:ext cx="46151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2.1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分布式系统中的网络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1028255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sz="2400"/>
              <a:t>Asynchronous system：异步系统。论文中对 asynchronous system 做了如下要求：</a:t>
            </a:r>
            <a:endParaRPr lang="zh-CN" sz="2400"/>
          </a:p>
          <a:p>
            <a:pPr indent="0">
              <a:buFont typeface="Wingdings" panose="05000000000000000000" charset="0"/>
              <a:buNone/>
            </a:pPr>
            <a:r>
              <a:rPr lang="zh-CN" sz="2400"/>
              <a:t>（1）你不知道每一个 process 的相对处理速度，也就是你不知道哪一个 process 会先处理完。</a:t>
            </a:r>
            <a:endParaRPr lang="zh-CN" sz="2400"/>
          </a:p>
          <a:p>
            <a:pPr indent="0">
              <a:buFont typeface="Wingdings" panose="05000000000000000000" charset="0"/>
              <a:buNone/>
            </a:pPr>
            <a:r>
              <a:rPr lang="zh-CN" sz="2400"/>
              <a:t>（2）Message system 中的 message 可能会延迟到达（delay，而且你不知道延迟多久，但一定会达到）。</a:t>
            </a:r>
            <a:endParaRPr lang="zh-CN" sz="2400"/>
          </a:p>
          <a:p>
            <a:pPr indent="0">
              <a:buFont typeface="Wingdings" panose="05000000000000000000" charset="0"/>
              <a:buNone/>
            </a:pPr>
            <a:r>
              <a:rPr lang="zh-CN" sz="2400"/>
              <a:t>（3）整个系统中不存在公用一个同步的时钟（synchronized clock），这意味着你不能通过时间来设计算法。（4）你没有能力侦测到某一个 process 的 dead（崩溃），某一个 process 在 dead 前也不会提前通知其他 process。</a:t>
            </a:r>
            <a:endParaRPr 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9115350" y="4691801"/>
            <a:ext cx="3076650" cy="2166199"/>
          </a:xfrm>
          <a:custGeom>
            <a:avLst/>
            <a:gdLst>
              <a:gd name="connsiteX0" fmla="*/ 4155041 w 4354435"/>
              <a:gd name="connsiteY0" fmla="*/ 39 h 3065858"/>
              <a:gd name="connsiteX1" fmla="*/ 4271899 w 4354435"/>
              <a:gd name="connsiteY1" fmla="*/ 5311 h 3065858"/>
              <a:gd name="connsiteX2" fmla="*/ 4354435 w 4354435"/>
              <a:gd name="connsiteY2" fmla="*/ 19956 h 3065858"/>
              <a:gd name="connsiteX3" fmla="*/ 4354435 w 4354435"/>
              <a:gd name="connsiteY3" fmla="*/ 3065858 h 3065858"/>
              <a:gd name="connsiteX4" fmla="*/ 0 w 4354435"/>
              <a:gd name="connsiteY4" fmla="*/ 3065858 h 3065858"/>
              <a:gd name="connsiteX5" fmla="*/ 59647 w 4354435"/>
              <a:gd name="connsiteY5" fmla="*/ 2889036 h 3065858"/>
              <a:gd name="connsiteX6" fmla="*/ 418650 w 4354435"/>
              <a:gd name="connsiteY6" fmla="*/ 2227629 h 3065858"/>
              <a:gd name="connsiteX7" fmla="*/ 3771260 w 4354435"/>
              <a:gd name="connsiteY7" fmla="*/ 35696 h 3065858"/>
              <a:gd name="connsiteX8" fmla="*/ 4155041 w 4354435"/>
              <a:gd name="connsiteY8" fmla="*/ 39 h 306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4435" h="3065858">
                <a:moveTo>
                  <a:pt x="4155041" y="39"/>
                </a:moveTo>
                <a:cubicBezTo>
                  <a:pt x="4194627" y="-275"/>
                  <a:pt x="4233484" y="1269"/>
                  <a:pt x="4271899" y="5311"/>
                </a:cubicBezTo>
                <a:lnTo>
                  <a:pt x="4354435" y="19956"/>
                </a:lnTo>
                <a:lnTo>
                  <a:pt x="4354435" y="3065858"/>
                </a:lnTo>
                <a:lnTo>
                  <a:pt x="0" y="3065858"/>
                </a:lnTo>
                <a:lnTo>
                  <a:pt x="59647" y="2889036"/>
                </a:lnTo>
                <a:cubicBezTo>
                  <a:pt x="142308" y="2677262"/>
                  <a:pt x="262736" y="2453645"/>
                  <a:pt x="418650" y="2227629"/>
                </a:cubicBezTo>
                <a:cubicBezTo>
                  <a:pt x="834422" y="1624918"/>
                  <a:pt x="3398747" y="81183"/>
                  <a:pt x="3771260" y="35696"/>
                </a:cubicBezTo>
                <a:cubicBezTo>
                  <a:pt x="3910952" y="18638"/>
                  <a:pt x="4036281" y="981"/>
                  <a:pt x="4155041" y="39"/>
                </a:cubicBezTo>
                <a:close/>
              </a:path>
            </a:pathLst>
          </a:cu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 rot="5400000" flipV="1">
            <a:off x="-1436569" y="2726355"/>
            <a:ext cx="5568215" cy="2695076"/>
          </a:xfrm>
          <a:custGeom>
            <a:avLst/>
            <a:gdLst>
              <a:gd name="connsiteX0" fmla="*/ 0 w 3943252"/>
              <a:gd name="connsiteY0" fmla="*/ 0 h 1618806"/>
              <a:gd name="connsiteX1" fmla="*/ 3943252 w 3943252"/>
              <a:gd name="connsiteY1" fmla="*/ 0 h 1618806"/>
              <a:gd name="connsiteX2" fmla="*/ 3943252 w 3943252"/>
              <a:gd name="connsiteY2" fmla="*/ 1332037 h 1618806"/>
              <a:gd name="connsiteX3" fmla="*/ 3870912 w 3943252"/>
              <a:gd name="connsiteY3" fmla="*/ 1367860 h 1618806"/>
              <a:gd name="connsiteX4" fmla="*/ 2100014 w 3943252"/>
              <a:gd name="connsiteY4" fmla="*/ 1540044 h 1618806"/>
              <a:gd name="connsiteX5" fmla="*/ 6129 w 3943252"/>
              <a:gd name="connsiteY5" fmla="*/ 16657 h 161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3252" h="1618806">
                <a:moveTo>
                  <a:pt x="0" y="0"/>
                </a:moveTo>
                <a:lnTo>
                  <a:pt x="3943252" y="0"/>
                </a:lnTo>
                <a:lnTo>
                  <a:pt x="3943252" y="1332037"/>
                </a:lnTo>
                <a:lnTo>
                  <a:pt x="3870912" y="1367860"/>
                </a:lnTo>
                <a:cubicBezTo>
                  <a:pt x="3373556" y="1594678"/>
                  <a:pt x="2643841" y="1704284"/>
                  <a:pt x="2100014" y="1540044"/>
                </a:cubicBezTo>
                <a:cubicBezTo>
                  <a:pt x="1510868" y="1362116"/>
                  <a:pt x="341372" y="738881"/>
                  <a:pt x="6129" y="16657"/>
                </a:cubicBezTo>
                <a:close/>
              </a:path>
            </a:pathLst>
          </a:custGeom>
          <a:solidFill>
            <a:srgbClr val="F1E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6008055" flipV="1">
            <a:off x="1751024" y="3992917"/>
            <a:ext cx="1453486" cy="1813977"/>
          </a:xfrm>
          <a:custGeom>
            <a:avLst/>
            <a:gdLst>
              <a:gd name="connsiteX0" fmla="*/ 231006 w 1174282"/>
              <a:gd name="connsiteY0" fmla="*/ 0 h 1443789"/>
              <a:gd name="connsiteX1" fmla="*/ 1058779 w 1174282"/>
              <a:gd name="connsiteY1" fmla="*/ 86627 h 1443789"/>
              <a:gd name="connsiteX2" fmla="*/ 1174282 w 1174282"/>
              <a:gd name="connsiteY2" fmla="*/ 1443789 h 1443789"/>
              <a:gd name="connsiteX3" fmla="*/ 0 w 1174282"/>
              <a:gd name="connsiteY3" fmla="*/ 1241659 h 1443789"/>
              <a:gd name="connsiteX4" fmla="*/ 231006 w 1174282"/>
              <a:gd name="connsiteY4" fmla="*/ 0 h 1443789"/>
              <a:gd name="connsiteX0-1" fmla="*/ 231006 w 1257704"/>
              <a:gd name="connsiteY0-2" fmla="*/ 122490 h 1566279"/>
              <a:gd name="connsiteX1-3" fmla="*/ 1058779 w 1257704"/>
              <a:gd name="connsiteY1-4" fmla="*/ 209117 h 1566279"/>
              <a:gd name="connsiteX2-5" fmla="*/ 1174282 w 1257704"/>
              <a:gd name="connsiteY2-6" fmla="*/ 1566279 h 1566279"/>
              <a:gd name="connsiteX3-7" fmla="*/ 0 w 1257704"/>
              <a:gd name="connsiteY3-8" fmla="*/ 1364149 h 1566279"/>
              <a:gd name="connsiteX4-9" fmla="*/ 231006 w 1257704"/>
              <a:gd name="connsiteY4-10" fmla="*/ 122490 h 1566279"/>
              <a:gd name="connsiteX0-11" fmla="*/ 286061 w 1312759"/>
              <a:gd name="connsiteY0-12" fmla="*/ 122490 h 1566279"/>
              <a:gd name="connsiteX1-13" fmla="*/ 1113834 w 1312759"/>
              <a:gd name="connsiteY1-14" fmla="*/ 209117 h 1566279"/>
              <a:gd name="connsiteX2-15" fmla="*/ 1229337 w 1312759"/>
              <a:gd name="connsiteY2-16" fmla="*/ 1566279 h 1566279"/>
              <a:gd name="connsiteX3-17" fmla="*/ 55055 w 1312759"/>
              <a:gd name="connsiteY3-18" fmla="*/ 1364149 h 1566279"/>
              <a:gd name="connsiteX4-19" fmla="*/ 286061 w 1312759"/>
              <a:gd name="connsiteY4-20" fmla="*/ 122490 h 1566279"/>
              <a:gd name="connsiteX0-21" fmla="*/ 284767 w 1311465"/>
              <a:gd name="connsiteY0-22" fmla="*/ 155261 h 1599050"/>
              <a:gd name="connsiteX1-23" fmla="*/ 1112540 w 1311465"/>
              <a:gd name="connsiteY1-24" fmla="*/ 241888 h 1599050"/>
              <a:gd name="connsiteX2-25" fmla="*/ 1228043 w 1311465"/>
              <a:gd name="connsiteY2-26" fmla="*/ 1599050 h 1599050"/>
              <a:gd name="connsiteX3-27" fmla="*/ 53761 w 1311465"/>
              <a:gd name="connsiteY3-28" fmla="*/ 1396920 h 1599050"/>
              <a:gd name="connsiteX4-29" fmla="*/ 284767 w 1311465"/>
              <a:gd name="connsiteY4-30" fmla="*/ 155261 h 1599050"/>
              <a:gd name="connsiteX0-31" fmla="*/ 286061 w 1312759"/>
              <a:gd name="connsiteY0-32" fmla="*/ 122491 h 1566280"/>
              <a:gd name="connsiteX1-33" fmla="*/ 1113834 w 1312759"/>
              <a:gd name="connsiteY1-34" fmla="*/ 209118 h 1566280"/>
              <a:gd name="connsiteX2-35" fmla="*/ 1229337 w 1312759"/>
              <a:gd name="connsiteY2-36" fmla="*/ 1566280 h 1566280"/>
              <a:gd name="connsiteX3-37" fmla="*/ 55055 w 1312759"/>
              <a:gd name="connsiteY3-38" fmla="*/ 1364150 h 1566280"/>
              <a:gd name="connsiteX4-39" fmla="*/ 286061 w 1312759"/>
              <a:gd name="connsiteY4-40" fmla="*/ 122491 h 1566280"/>
              <a:gd name="connsiteX0-41" fmla="*/ 387270 w 1413968"/>
              <a:gd name="connsiteY0-42" fmla="*/ 122491 h 1566280"/>
              <a:gd name="connsiteX1-43" fmla="*/ 1215043 w 1413968"/>
              <a:gd name="connsiteY1-44" fmla="*/ 209118 h 1566280"/>
              <a:gd name="connsiteX2-45" fmla="*/ 1330546 w 1413968"/>
              <a:gd name="connsiteY2-46" fmla="*/ 1566280 h 1566280"/>
              <a:gd name="connsiteX3-47" fmla="*/ 156264 w 1413968"/>
              <a:gd name="connsiteY3-48" fmla="*/ 1364150 h 1566280"/>
              <a:gd name="connsiteX4-49" fmla="*/ 387270 w 1413968"/>
              <a:gd name="connsiteY4-50" fmla="*/ 122491 h 1566280"/>
              <a:gd name="connsiteX0-51" fmla="*/ 328547 w 1355245"/>
              <a:gd name="connsiteY0-52" fmla="*/ 122491 h 1592705"/>
              <a:gd name="connsiteX1-53" fmla="*/ 1156320 w 1355245"/>
              <a:gd name="connsiteY1-54" fmla="*/ 209118 h 1592705"/>
              <a:gd name="connsiteX2-55" fmla="*/ 1271823 w 1355245"/>
              <a:gd name="connsiteY2-56" fmla="*/ 1566280 h 1592705"/>
              <a:gd name="connsiteX3-57" fmla="*/ 97541 w 1355245"/>
              <a:gd name="connsiteY3-58" fmla="*/ 1364150 h 1592705"/>
              <a:gd name="connsiteX4-59" fmla="*/ 328547 w 1355245"/>
              <a:gd name="connsiteY4-60" fmla="*/ 122491 h 1592705"/>
              <a:gd name="connsiteX0-61" fmla="*/ 328547 w 1450783"/>
              <a:gd name="connsiteY0-62" fmla="*/ 122491 h 1592705"/>
              <a:gd name="connsiteX1-63" fmla="*/ 1156320 w 1450783"/>
              <a:gd name="connsiteY1-64" fmla="*/ 209118 h 1592705"/>
              <a:gd name="connsiteX2-65" fmla="*/ 1271823 w 1450783"/>
              <a:gd name="connsiteY2-66" fmla="*/ 1566280 h 1592705"/>
              <a:gd name="connsiteX3-67" fmla="*/ 97541 w 1450783"/>
              <a:gd name="connsiteY3-68" fmla="*/ 1364150 h 1592705"/>
              <a:gd name="connsiteX4-69" fmla="*/ 328547 w 1450783"/>
              <a:gd name="connsiteY4-70" fmla="*/ 122491 h 1592705"/>
              <a:gd name="connsiteX0-71" fmla="*/ 328547 w 1408005"/>
              <a:gd name="connsiteY0-72" fmla="*/ 122491 h 1757216"/>
              <a:gd name="connsiteX1-73" fmla="*/ 1156320 w 1408005"/>
              <a:gd name="connsiteY1-74" fmla="*/ 209118 h 1757216"/>
              <a:gd name="connsiteX2-75" fmla="*/ 1271823 w 1408005"/>
              <a:gd name="connsiteY2-76" fmla="*/ 1566280 h 1757216"/>
              <a:gd name="connsiteX3-77" fmla="*/ 97541 w 1408005"/>
              <a:gd name="connsiteY3-78" fmla="*/ 1364150 h 1757216"/>
              <a:gd name="connsiteX4-79" fmla="*/ 328547 w 1408005"/>
              <a:gd name="connsiteY4-80" fmla="*/ 122491 h 17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08005" h="1757216">
                <a:moveTo>
                  <a:pt x="328547" y="122491"/>
                </a:moveTo>
                <a:cubicBezTo>
                  <a:pt x="505010" y="-70014"/>
                  <a:pt x="999107" y="-31513"/>
                  <a:pt x="1156320" y="209118"/>
                </a:cubicBezTo>
                <a:cubicBezTo>
                  <a:pt x="1313533" y="449749"/>
                  <a:pt x="1566998" y="1229396"/>
                  <a:pt x="1271823" y="1566280"/>
                </a:cubicBezTo>
                <a:cubicBezTo>
                  <a:pt x="976648" y="1903164"/>
                  <a:pt x="354214" y="1768411"/>
                  <a:pt x="97541" y="1364150"/>
                </a:cubicBezTo>
                <a:cubicBezTo>
                  <a:pt x="-159132" y="959889"/>
                  <a:pt x="152084" y="314996"/>
                  <a:pt x="328547" y="122491"/>
                </a:cubicBezTo>
                <a:close/>
              </a:path>
            </a:pathLst>
          </a:custGeom>
          <a:solidFill>
            <a:srgbClr val="EECC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79235" y="292100"/>
            <a:ext cx="2243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文章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概要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664200" y="299720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21985" y="421640"/>
            <a:ext cx="53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01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02650" y="190373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论文模型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687979" y="191224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21851" y="20520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03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15430" y="2692400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引理一及其</a:t>
            </a:r>
            <a:r>
              <a:rPr lang="zh-CN" altLang="en-US" sz="2400" b="1" dirty="0">
                <a:solidFill>
                  <a:srgbClr val="5A3D20"/>
                </a:solidFill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lang="zh-CN" altLang="en-US" sz="2400" b="1" dirty="0">
              <a:solidFill>
                <a:srgbClr val="5A3D20"/>
              </a:solidFill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700679" y="2699552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58462" y="2839408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04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627415" y="5735434"/>
            <a:ext cx="224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下一阶段计划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712744" y="574330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51267" y="5883163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08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9155" y="1115063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网络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65754" y="1115316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00261" y="1255172"/>
            <a:ext cx="5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02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15430" y="3449955"/>
            <a:ext cx="249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引理二及其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00679" y="345783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5186" y="359768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05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15430" y="4217035"/>
            <a:ext cx="2694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引理三及其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证明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00679" y="4224911"/>
            <a:ext cx="657712" cy="657712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35186" y="436476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06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15350" y="4984118"/>
            <a:ext cx="224340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FLP Theorem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0395" y="5010785"/>
            <a:ext cx="657860" cy="657860"/>
          </a:xfrm>
          <a:prstGeom prst="ellipse">
            <a:avLst/>
          </a:prstGeom>
          <a:solidFill>
            <a:srgbClr val="563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35186" y="5150897"/>
            <a:ext cx="53508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AF6F5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07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AF6F5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燕尾形 1"/>
          <p:cNvSpPr/>
          <p:nvPr/>
        </p:nvSpPr>
        <p:spPr>
          <a:xfrm>
            <a:off x="4402455" y="2033905"/>
            <a:ext cx="1028065" cy="3302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783480" y="994670"/>
            <a:ext cx="1468967" cy="168726"/>
          </a:xfrm>
          <a:prstGeom prst="roundRect">
            <a:avLst/>
          </a:prstGeom>
          <a:solidFill>
            <a:srgbClr val="F4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2911" y="641534"/>
            <a:ext cx="354647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3.1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分布式一致性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A3D20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Regular" panose="020B0500000000000000" pitchFamily="34" charset="-122"/>
                <a:sym typeface="思源黑体 CN Medium" panose="020B0600000000000000" pitchFamily="34" charset="-122"/>
              </a:rPr>
              <a:t>特性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5A3D20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Regular" panose="020B0500000000000000" pitchFamily="34" charset="-122"/>
              <a:sym typeface="思源黑体 CN Medium" panose="020B06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4405" y="1692910"/>
            <a:ext cx="1028255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/>
              <a:t>先说明一下论文所认可的真正意义上的一致性算法是怎么样的：</a:t>
            </a:r>
            <a:endParaRPr sz="2400"/>
          </a:p>
          <a:p>
            <a:endParaRPr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sz="2400"/>
              <a:t>Validity：有效性（合法性），如果所有节点中的数据只有 0 和 1 两种，那么最后达成一致的决议一定是 0 和 1 这两种的一个。不可能说算法莫名其妙的达成一个一致的数值如 </a:t>
            </a:r>
            <a:r>
              <a:rPr lang="en-US" sz="2400"/>
              <a:t>- 1</a:t>
            </a:r>
            <a:r>
              <a:rPr sz="2400"/>
              <a:t>。</a:t>
            </a:r>
            <a:endParaRPr sz="2400"/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sz="2400">
                <a:sym typeface="+mn-ea"/>
              </a:rPr>
              <a:t>Agreement：一致性，所有节点达成一致的决议。</a:t>
            </a:r>
            <a:endParaRPr sz="240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sz="2400">
                <a:sym typeface="+mn-ea"/>
              </a:rPr>
              <a:t>Termination：终止性，所有正常运行的节点最终都能够做出决议。</a:t>
            </a:r>
            <a:endParaRPr sz="2400"/>
          </a:p>
          <a:p>
            <a:endParaRPr sz="2400"/>
          </a:p>
          <a:p>
            <a:endParaRPr sz="2400"/>
          </a:p>
          <a:p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7273</Words>
  <Application>WPS 演示</Application>
  <PresentationFormat>自定义</PresentationFormat>
  <Paragraphs>386</Paragraphs>
  <Slides>27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2" baseType="lpstr">
      <vt:lpstr>Arial</vt:lpstr>
      <vt:lpstr>宋体</vt:lpstr>
      <vt:lpstr>Wingdings</vt:lpstr>
      <vt:lpstr>思源黑体 CN Medium</vt:lpstr>
      <vt:lpstr>思源黑体 CN Regular</vt:lpstr>
      <vt:lpstr>汉仪中黑KW</vt:lpstr>
      <vt:lpstr>Arial</vt:lpstr>
      <vt:lpstr>微软雅黑</vt:lpstr>
      <vt:lpstr>Wingdings</vt:lpstr>
      <vt:lpstr>华文楷体</vt:lpstr>
      <vt:lpstr>DejaVu Math TeX Gyre</vt:lpstr>
      <vt:lpstr>宋体</vt:lpstr>
      <vt:lpstr>微软雅黑</vt:lpstr>
      <vt:lpstr>汉仪旗黑</vt:lpstr>
      <vt:lpstr>Arial Unicode MS</vt:lpstr>
      <vt:lpstr>等线 Light</vt:lpstr>
      <vt:lpstr>汉仪中等线KW</vt:lpstr>
      <vt:lpstr>等线</vt:lpstr>
      <vt:lpstr>Calibri</vt:lpstr>
      <vt:lpstr>Helvetica Neue</vt:lpstr>
      <vt:lpstr>汉仪书宋二KW</vt:lpstr>
      <vt:lpstr>BatangChe</vt:lpstr>
      <vt:lpstr>Apple SD Gothic Neo</vt:lpstr>
      <vt:lpstr>STIX Two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池小文</cp:lastModifiedBy>
  <cp:revision>152</cp:revision>
  <dcterms:created xsi:type="dcterms:W3CDTF">2023-01-16T05:34:38Z</dcterms:created>
  <dcterms:modified xsi:type="dcterms:W3CDTF">2023-01-16T05:34:38Z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02237B5A8CAF031FD99EC36335A8AEE6</vt:lpwstr>
  </property>
  <property fmtid="{D5CDD505-2E9C-101B-9397-08002B2CF9AE}" pid="3" name="KSOProductBuildVer">
    <vt:lpwstr>2052-4.4.0.7332</vt:lpwstr>
  </property>
</Properties>
</file>